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6" d="100"/>
          <a:sy n="76" d="100"/>
        </p:scale>
        <p:origin x="331"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190358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gamma.app" TargetMode="Externa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hyperlink" Target="https://gamma.app" TargetMode="Externa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gamma.app"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hyperlink" Target="https://gamma.app" TargetMode="Externa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png"/><Relationship Id="rId7" Type="http://schemas.openxmlformats.org/officeDocument/2006/relationships/hyperlink" Target="https://gamma.app"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hyperlink" Target="https://gamma.app" TargetMode="External"/><Relationship Id="rId3" Type="http://schemas.openxmlformats.org/officeDocument/2006/relationships/image" Target="../media/image1.png"/><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4.png"/></Relationships>
</file>

<file path=ppt/slides/_rels/slide7.xml.rels><?xml version="1.0" encoding="UTF-8" standalone="yes"?>
<Relationships xmlns="http://schemas.openxmlformats.org/package/2006/relationships"><Relationship Id="rId8" Type="http://schemas.openxmlformats.org/officeDocument/2006/relationships/hyperlink" Target="https://gamma.app" TargetMode="External"/><Relationship Id="rId3" Type="http://schemas.openxmlformats.org/officeDocument/2006/relationships/image" Target="../media/image1.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 Id="rId9"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hyperlink" Target="https://gamma.app" TargetMode="Externa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64037" y="1034891"/>
            <a:ext cx="7415927" cy="2314575"/>
          </a:xfrm>
          <a:prstGeom prst="rect">
            <a:avLst/>
          </a:prstGeom>
          <a:noFill/>
          <a:ln/>
        </p:spPr>
        <p:txBody>
          <a:bodyPr wrap="square" rtlCol="0" anchor="t"/>
          <a:lstStyle/>
          <a:p>
            <a:pPr marL="0" indent="0">
              <a:lnSpc>
                <a:spcPts val="6075"/>
              </a:lnSpc>
              <a:buNone/>
            </a:pPr>
            <a:r>
              <a:rPr lang="en-US" sz="4860" dirty="0">
                <a:solidFill>
                  <a:srgbClr val="F2E782"/>
                </a:solidFill>
                <a:latin typeface="Prata" pitchFamily="34" charset="0"/>
                <a:ea typeface="Prata" pitchFamily="34" charset="-122"/>
                <a:cs typeface="Prata" pitchFamily="34" charset="-120"/>
              </a:rPr>
              <a:t>Unleashing Insights: A Dynamic Car Sales Dashboard</a:t>
            </a:r>
            <a:endParaRPr lang="en-US" sz="4860" dirty="0"/>
          </a:p>
        </p:txBody>
      </p:sp>
      <p:sp>
        <p:nvSpPr>
          <p:cNvPr id="6" name="Text 2"/>
          <p:cNvSpPr/>
          <p:nvPr/>
        </p:nvSpPr>
        <p:spPr>
          <a:xfrm>
            <a:off x="864037" y="3719751"/>
            <a:ext cx="7415927" cy="2765346"/>
          </a:xfrm>
          <a:prstGeom prst="rect">
            <a:avLst/>
          </a:prstGeom>
          <a:noFill/>
          <a:ln/>
        </p:spPr>
        <p:txBody>
          <a:bodyPr wrap="square" rtlCol="0" anchor="t"/>
          <a:lstStyle/>
          <a:p>
            <a:pPr marL="0" indent="0">
              <a:lnSpc>
                <a:spcPts val="3110"/>
              </a:lnSpc>
              <a:buNone/>
            </a:pPr>
            <a:r>
              <a:rPr lang="en-US" sz="1944" dirty="0">
                <a:solidFill>
                  <a:srgbClr val="CFCBBF"/>
                </a:solidFill>
                <a:latin typeface="Raleway" pitchFamily="34" charset="0"/>
                <a:ea typeface="Raleway" pitchFamily="34" charset="-122"/>
                <a:cs typeface="Raleway" pitchFamily="34" charset="-120"/>
              </a:rPr>
              <a:t>Embark on a journey of data-driven decision-making with our comprehensive Car Sales Dashboard. Designed to provide real-time insights, this interactive platform empowers you to navigate the dynamic landscape of your car dealership's sales performance. Unlock the power of your data and uncover the hidden opportunities that lie within, enabling you to steer your business towards unprecedented success.</a:t>
            </a:r>
            <a:endParaRPr lang="en-US" sz="1944" dirty="0"/>
          </a:p>
        </p:txBody>
      </p:sp>
      <p:sp>
        <p:nvSpPr>
          <p:cNvPr id="7" name="Shape 3"/>
          <p:cNvSpPr/>
          <p:nvPr/>
        </p:nvSpPr>
        <p:spPr>
          <a:xfrm>
            <a:off x="864037" y="6781205"/>
            <a:ext cx="394930" cy="394930"/>
          </a:xfrm>
          <a:prstGeom prst="roundRect">
            <a:avLst>
              <a:gd name="adj" fmla="val 23151155"/>
            </a:avLst>
          </a:prstGeom>
          <a:noFill/>
          <a:ln w="7620">
            <a:solidFill>
              <a:srgbClr val="FFFFFF"/>
            </a:solidFill>
            <a:prstDash val="solid"/>
          </a:ln>
        </p:spPr>
      </p:sp>
      <p:pic>
        <p:nvPicPr>
          <p:cNvPr id="8" name="Image 2" descr="preencoded.png"/>
          <p:cNvPicPr>
            <a:picLocks noChangeAspect="1"/>
          </p:cNvPicPr>
          <p:nvPr/>
        </p:nvPicPr>
        <p:blipFill>
          <a:blip r:embed="rId5"/>
          <a:stretch>
            <a:fillRect/>
          </a:stretch>
        </p:blipFill>
        <p:spPr>
          <a:xfrm>
            <a:off x="871657" y="6788825"/>
            <a:ext cx="379690" cy="379690"/>
          </a:xfrm>
          <a:prstGeom prst="rect">
            <a:avLst/>
          </a:prstGeom>
        </p:spPr>
      </p:pic>
      <p:sp>
        <p:nvSpPr>
          <p:cNvPr id="9" name="Text 4"/>
          <p:cNvSpPr/>
          <p:nvPr/>
        </p:nvSpPr>
        <p:spPr>
          <a:xfrm>
            <a:off x="1382316" y="6762750"/>
            <a:ext cx="3557111" cy="431959"/>
          </a:xfrm>
          <a:prstGeom prst="rect">
            <a:avLst/>
          </a:prstGeom>
          <a:noFill/>
          <a:ln/>
        </p:spPr>
        <p:txBody>
          <a:bodyPr wrap="none" rtlCol="0" anchor="t"/>
          <a:lstStyle/>
          <a:p>
            <a:pPr marL="0" indent="0" algn="l">
              <a:lnSpc>
                <a:spcPts val="3402"/>
              </a:lnSpc>
              <a:buNone/>
            </a:pPr>
            <a:r>
              <a:rPr lang="en-US" sz="2430" b="1" dirty="0">
                <a:solidFill>
                  <a:srgbClr val="CFCBBF"/>
                </a:solidFill>
                <a:latin typeface="Raleway" pitchFamily="34" charset="0"/>
                <a:ea typeface="Raleway" pitchFamily="34" charset="-122"/>
                <a:cs typeface="Raleway" pitchFamily="34" charset="-120"/>
              </a:rPr>
              <a:t>by Samar kumar sharma</a:t>
            </a:r>
            <a:endParaRPr lang="en-US" sz="2430" dirty="0"/>
          </a:p>
        </p:txBody>
      </p:sp>
      <p:pic>
        <p:nvPicPr>
          <p:cNvPr id="10"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04837" y="810935"/>
            <a:ext cx="7934325" cy="1080135"/>
          </a:xfrm>
          <a:prstGeom prst="rect">
            <a:avLst/>
          </a:prstGeom>
          <a:noFill/>
          <a:ln/>
        </p:spPr>
        <p:txBody>
          <a:bodyPr wrap="square" rtlCol="0" anchor="t"/>
          <a:lstStyle/>
          <a:p>
            <a:pPr marL="0" indent="0">
              <a:lnSpc>
                <a:spcPts val="4253"/>
              </a:lnSpc>
              <a:buNone/>
            </a:pPr>
            <a:r>
              <a:rPr lang="en-US" sz="3402" dirty="0">
                <a:solidFill>
                  <a:srgbClr val="F2E782"/>
                </a:solidFill>
                <a:latin typeface="Prata" pitchFamily="34" charset="0"/>
                <a:ea typeface="Prata" pitchFamily="34" charset="-122"/>
                <a:cs typeface="Prata" pitchFamily="34" charset="-120"/>
              </a:rPr>
              <a:t>Sales Overview: Unlocking the Big Picture</a:t>
            </a:r>
            <a:endParaRPr lang="en-US" sz="3402" dirty="0"/>
          </a:p>
        </p:txBody>
      </p:sp>
      <p:sp>
        <p:nvSpPr>
          <p:cNvPr id="6" name="Shape 2"/>
          <p:cNvSpPr/>
          <p:nvPr/>
        </p:nvSpPr>
        <p:spPr>
          <a:xfrm>
            <a:off x="852607" y="2150269"/>
            <a:ext cx="22860" cy="5268397"/>
          </a:xfrm>
          <a:prstGeom prst="roundRect">
            <a:avLst>
              <a:gd name="adj" fmla="val 113400"/>
            </a:avLst>
          </a:prstGeom>
          <a:solidFill>
            <a:srgbClr val="535455"/>
          </a:solidFill>
          <a:ln/>
        </p:spPr>
      </p:sp>
      <p:sp>
        <p:nvSpPr>
          <p:cNvPr id="7" name="Shape 3"/>
          <p:cNvSpPr/>
          <p:nvPr/>
        </p:nvSpPr>
        <p:spPr>
          <a:xfrm>
            <a:off x="1035546" y="2527459"/>
            <a:ext cx="604837" cy="22860"/>
          </a:xfrm>
          <a:prstGeom prst="roundRect">
            <a:avLst>
              <a:gd name="adj" fmla="val 113400"/>
            </a:avLst>
          </a:prstGeom>
          <a:solidFill>
            <a:srgbClr val="535455"/>
          </a:solidFill>
          <a:ln/>
        </p:spPr>
      </p:sp>
      <p:sp>
        <p:nvSpPr>
          <p:cNvPr id="8" name="Shape 4"/>
          <p:cNvSpPr/>
          <p:nvPr/>
        </p:nvSpPr>
        <p:spPr>
          <a:xfrm>
            <a:off x="669667" y="2344579"/>
            <a:ext cx="388739" cy="388739"/>
          </a:xfrm>
          <a:prstGeom prst="roundRect">
            <a:avLst>
              <a:gd name="adj" fmla="val 6669"/>
            </a:avLst>
          </a:prstGeom>
          <a:solidFill>
            <a:srgbClr val="3A3B3C"/>
          </a:solidFill>
          <a:ln/>
        </p:spPr>
      </p:sp>
      <p:sp>
        <p:nvSpPr>
          <p:cNvPr id="9" name="Text 5"/>
          <p:cNvSpPr/>
          <p:nvPr/>
        </p:nvSpPr>
        <p:spPr>
          <a:xfrm>
            <a:off x="819210" y="2409349"/>
            <a:ext cx="89535" cy="259199"/>
          </a:xfrm>
          <a:prstGeom prst="rect">
            <a:avLst/>
          </a:prstGeom>
          <a:noFill/>
          <a:ln/>
        </p:spPr>
        <p:txBody>
          <a:bodyPr wrap="none" rtlCol="0" anchor="t"/>
          <a:lstStyle/>
          <a:p>
            <a:pPr marL="0" indent="0" algn="ctr">
              <a:lnSpc>
                <a:spcPts val="2041"/>
              </a:lnSpc>
              <a:buNone/>
            </a:pPr>
            <a:r>
              <a:rPr lang="en-US" sz="2041" dirty="0">
                <a:solidFill>
                  <a:srgbClr val="CFCBBF"/>
                </a:solidFill>
                <a:latin typeface="Prata" pitchFamily="34" charset="0"/>
                <a:ea typeface="Prata" pitchFamily="34" charset="-122"/>
                <a:cs typeface="Prata" pitchFamily="34" charset="-120"/>
              </a:rPr>
              <a:t>1</a:t>
            </a:r>
            <a:endParaRPr lang="en-US" sz="2041" dirty="0"/>
          </a:p>
        </p:txBody>
      </p:sp>
      <p:sp>
        <p:nvSpPr>
          <p:cNvPr id="10" name="Text 6"/>
          <p:cNvSpPr/>
          <p:nvPr/>
        </p:nvSpPr>
        <p:spPr>
          <a:xfrm>
            <a:off x="1814513" y="2323028"/>
            <a:ext cx="3158728" cy="269915"/>
          </a:xfrm>
          <a:prstGeom prst="rect">
            <a:avLst/>
          </a:prstGeom>
          <a:noFill/>
          <a:ln/>
        </p:spPr>
        <p:txBody>
          <a:bodyPr wrap="none" rtlCol="0" anchor="t"/>
          <a:lstStyle/>
          <a:p>
            <a:pPr marL="0" indent="0" algn="l">
              <a:lnSpc>
                <a:spcPts val="2126"/>
              </a:lnSpc>
              <a:buNone/>
            </a:pPr>
            <a:r>
              <a:rPr lang="en-US" sz="1701" dirty="0">
                <a:solidFill>
                  <a:srgbClr val="CFCBBF"/>
                </a:solidFill>
                <a:latin typeface="Prata" pitchFamily="34" charset="0"/>
                <a:ea typeface="Prata" pitchFamily="34" charset="-122"/>
                <a:cs typeface="Prata" pitchFamily="34" charset="-120"/>
              </a:rPr>
              <a:t>Year-to-Date (YTD) Total Sales</a:t>
            </a:r>
            <a:endParaRPr lang="en-US" sz="1701" dirty="0"/>
          </a:p>
        </p:txBody>
      </p:sp>
      <p:sp>
        <p:nvSpPr>
          <p:cNvPr id="11" name="Text 7"/>
          <p:cNvSpPr/>
          <p:nvPr/>
        </p:nvSpPr>
        <p:spPr>
          <a:xfrm>
            <a:off x="1814513" y="2696527"/>
            <a:ext cx="6724650" cy="1106329"/>
          </a:xfrm>
          <a:prstGeom prst="rect">
            <a:avLst/>
          </a:prstGeom>
          <a:noFill/>
          <a:ln/>
        </p:spPr>
        <p:txBody>
          <a:bodyPr wrap="square" rtlCol="0" anchor="t"/>
          <a:lstStyle/>
          <a:p>
            <a:pPr marL="0" indent="0" algn="l">
              <a:lnSpc>
                <a:spcPts val="2177"/>
              </a:lnSpc>
              <a:buNone/>
            </a:pPr>
            <a:r>
              <a:rPr lang="en-US" sz="1361" dirty="0">
                <a:solidFill>
                  <a:srgbClr val="CFCBBF"/>
                </a:solidFill>
                <a:latin typeface="Raleway" pitchFamily="34" charset="0"/>
                <a:ea typeface="Raleway" pitchFamily="34" charset="-122"/>
                <a:cs typeface="Raleway" pitchFamily="34" charset="-120"/>
              </a:rPr>
              <a:t>Gain a comprehensive understanding of your overall sales performance by monitoring the Year-to-Date total sales. This metric provides a holistic view of your dealership's achievements, helping you identify growth trends and make informed decisions.</a:t>
            </a:r>
            <a:endParaRPr lang="en-US" sz="1361" dirty="0"/>
          </a:p>
        </p:txBody>
      </p:sp>
      <p:sp>
        <p:nvSpPr>
          <p:cNvPr id="12" name="Shape 8"/>
          <p:cNvSpPr/>
          <p:nvPr/>
        </p:nvSpPr>
        <p:spPr>
          <a:xfrm>
            <a:off x="1035546" y="4525566"/>
            <a:ext cx="604837" cy="22860"/>
          </a:xfrm>
          <a:prstGeom prst="roundRect">
            <a:avLst>
              <a:gd name="adj" fmla="val 113400"/>
            </a:avLst>
          </a:prstGeom>
          <a:solidFill>
            <a:srgbClr val="535455"/>
          </a:solidFill>
          <a:ln/>
        </p:spPr>
      </p:sp>
      <p:sp>
        <p:nvSpPr>
          <p:cNvPr id="13" name="Shape 9"/>
          <p:cNvSpPr/>
          <p:nvPr/>
        </p:nvSpPr>
        <p:spPr>
          <a:xfrm>
            <a:off x="669667" y="4342686"/>
            <a:ext cx="388739" cy="388739"/>
          </a:xfrm>
          <a:prstGeom prst="roundRect">
            <a:avLst>
              <a:gd name="adj" fmla="val 6669"/>
            </a:avLst>
          </a:prstGeom>
          <a:solidFill>
            <a:srgbClr val="3A3B3C"/>
          </a:solidFill>
          <a:ln/>
        </p:spPr>
      </p:sp>
      <p:sp>
        <p:nvSpPr>
          <p:cNvPr id="14" name="Text 10"/>
          <p:cNvSpPr/>
          <p:nvPr/>
        </p:nvSpPr>
        <p:spPr>
          <a:xfrm>
            <a:off x="784562" y="4407456"/>
            <a:ext cx="158948" cy="259199"/>
          </a:xfrm>
          <a:prstGeom prst="rect">
            <a:avLst/>
          </a:prstGeom>
          <a:noFill/>
          <a:ln/>
        </p:spPr>
        <p:txBody>
          <a:bodyPr wrap="none" rtlCol="0" anchor="t"/>
          <a:lstStyle/>
          <a:p>
            <a:pPr marL="0" indent="0" algn="ctr">
              <a:lnSpc>
                <a:spcPts val="2041"/>
              </a:lnSpc>
              <a:buNone/>
            </a:pPr>
            <a:r>
              <a:rPr lang="en-US" sz="2041" dirty="0">
                <a:solidFill>
                  <a:srgbClr val="CFCBBF"/>
                </a:solidFill>
                <a:latin typeface="Prata" pitchFamily="34" charset="0"/>
                <a:ea typeface="Prata" pitchFamily="34" charset="-122"/>
                <a:cs typeface="Prata" pitchFamily="34" charset="-120"/>
              </a:rPr>
              <a:t>2</a:t>
            </a:r>
            <a:endParaRPr lang="en-US" sz="2041" dirty="0"/>
          </a:p>
        </p:txBody>
      </p:sp>
      <p:sp>
        <p:nvSpPr>
          <p:cNvPr id="15" name="Text 11"/>
          <p:cNvSpPr/>
          <p:nvPr/>
        </p:nvSpPr>
        <p:spPr>
          <a:xfrm>
            <a:off x="1814513" y="4321135"/>
            <a:ext cx="3472934" cy="269915"/>
          </a:xfrm>
          <a:prstGeom prst="rect">
            <a:avLst/>
          </a:prstGeom>
          <a:noFill/>
          <a:ln/>
        </p:spPr>
        <p:txBody>
          <a:bodyPr wrap="none" rtlCol="0" anchor="t"/>
          <a:lstStyle/>
          <a:p>
            <a:pPr marL="0" indent="0" algn="l">
              <a:lnSpc>
                <a:spcPts val="2126"/>
              </a:lnSpc>
              <a:buNone/>
            </a:pPr>
            <a:r>
              <a:rPr lang="en-US" sz="1701" dirty="0">
                <a:solidFill>
                  <a:srgbClr val="CFCBBF"/>
                </a:solidFill>
                <a:latin typeface="Prata" pitchFamily="34" charset="0"/>
                <a:ea typeface="Prata" pitchFamily="34" charset="-122"/>
                <a:cs typeface="Prata" pitchFamily="34" charset="-120"/>
              </a:rPr>
              <a:t>Month-to-Date (MTD) Total Sales</a:t>
            </a:r>
            <a:endParaRPr lang="en-US" sz="1701" dirty="0"/>
          </a:p>
        </p:txBody>
      </p:sp>
      <p:sp>
        <p:nvSpPr>
          <p:cNvPr id="16" name="Text 12"/>
          <p:cNvSpPr/>
          <p:nvPr/>
        </p:nvSpPr>
        <p:spPr>
          <a:xfrm>
            <a:off x="1814513" y="4694634"/>
            <a:ext cx="6724650" cy="829747"/>
          </a:xfrm>
          <a:prstGeom prst="rect">
            <a:avLst/>
          </a:prstGeom>
          <a:noFill/>
          <a:ln/>
        </p:spPr>
        <p:txBody>
          <a:bodyPr wrap="square" rtlCol="0" anchor="t"/>
          <a:lstStyle/>
          <a:p>
            <a:pPr marL="0" indent="0" algn="l">
              <a:lnSpc>
                <a:spcPts val="2177"/>
              </a:lnSpc>
              <a:buNone/>
            </a:pPr>
            <a:r>
              <a:rPr lang="en-US" sz="1361" dirty="0">
                <a:solidFill>
                  <a:srgbClr val="CFCBBF"/>
                </a:solidFill>
                <a:latin typeface="Raleway" pitchFamily="34" charset="0"/>
                <a:ea typeface="Raleway" pitchFamily="34" charset="-122"/>
                <a:cs typeface="Raleway" pitchFamily="34" charset="-120"/>
              </a:rPr>
              <a:t>Dive deeper into your sales data by examining the Month-to-Date total sales. This metric allows you to analyze your recent performance, spot seasonal patterns, and adjust your strategies accordingly.</a:t>
            </a:r>
            <a:endParaRPr lang="en-US" sz="1361" dirty="0"/>
          </a:p>
        </p:txBody>
      </p:sp>
      <p:sp>
        <p:nvSpPr>
          <p:cNvPr id="17" name="Shape 13"/>
          <p:cNvSpPr/>
          <p:nvPr/>
        </p:nvSpPr>
        <p:spPr>
          <a:xfrm>
            <a:off x="1035546" y="6247090"/>
            <a:ext cx="604837" cy="22860"/>
          </a:xfrm>
          <a:prstGeom prst="roundRect">
            <a:avLst>
              <a:gd name="adj" fmla="val 113400"/>
            </a:avLst>
          </a:prstGeom>
          <a:solidFill>
            <a:srgbClr val="535455"/>
          </a:solidFill>
          <a:ln/>
        </p:spPr>
      </p:sp>
      <p:sp>
        <p:nvSpPr>
          <p:cNvPr id="18" name="Shape 14"/>
          <p:cNvSpPr/>
          <p:nvPr/>
        </p:nvSpPr>
        <p:spPr>
          <a:xfrm>
            <a:off x="669667" y="6064210"/>
            <a:ext cx="388739" cy="388739"/>
          </a:xfrm>
          <a:prstGeom prst="roundRect">
            <a:avLst>
              <a:gd name="adj" fmla="val 6669"/>
            </a:avLst>
          </a:prstGeom>
          <a:solidFill>
            <a:srgbClr val="3A3B3C"/>
          </a:solidFill>
          <a:ln/>
        </p:spPr>
      </p:sp>
      <p:sp>
        <p:nvSpPr>
          <p:cNvPr id="19" name="Text 15"/>
          <p:cNvSpPr/>
          <p:nvPr/>
        </p:nvSpPr>
        <p:spPr>
          <a:xfrm>
            <a:off x="783610" y="6128980"/>
            <a:ext cx="160734" cy="259199"/>
          </a:xfrm>
          <a:prstGeom prst="rect">
            <a:avLst/>
          </a:prstGeom>
          <a:noFill/>
          <a:ln/>
        </p:spPr>
        <p:txBody>
          <a:bodyPr wrap="none" rtlCol="0" anchor="t"/>
          <a:lstStyle/>
          <a:p>
            <a:pPr marL="0" indent="0" algn="ctr">
              <a:lnSpc>
                <a:spcPts val="2041"/>
              </a:lnSpc>
              <a:buNone/>
            </a:pPr>
            <a:r>
              <a:rPr lang="en-US" sz="2041" dirty="0">
                <a:solidFill>
                  <a:srgbClr val="CFCBBF"/>
                </a:solidFill>
                <a:latin typeface="Prata" pitchFamily="34" charset="0"/>
                <a:ea typeface="Prata" pitchFamily="34" charset="-122"/>
                <a:cs typeface="Prata" pitchFamily="34" charset="-120"/>
              </a:rPr>
              <a:t>3</a:t>
            </a:r>
            <a:endParaRPr lang="en-US" sz="2041" dirty="0"/>
          </a:p>
        </p:txBody>
      </p:sp>
      <p:sp>
        <p:nvSpPr>
          <p:cNvPr id="20" name="Text 16"/>
          <p:cNvSpPr/>
          <p:nvPr/>
        </p:nvSpPr>
        <p:spPr>
          <a:xfrm>
            <a:off x="1814513" y="6042660"/>
            <a:ext cx="3013353" cy="269915"/>
          </a:xfrm>
          <a:prstGeom prst="rect">
            <a:avLst/>
          </a:prstGeom>
          <a:noFill/>
          <a:ln/>
        </p:spPr>
        <p:txBody>
          <a:bodyPr wrap="none" rtlCol="0" anchor="t"/>
          <a:lstStyle/>
          <a:p>
            <a:pPr marL="0" indent="0" algn="l">
              <a:lnSpc>
                <a:spcPts val="2126"/>
              </a:lnSpc>
              <a:buNone/>
            </a:pPr>
            <a:r>
              <a:rPr lang="en-US" sz="1701" dirty="0">
                <a:solidFill>
                  <a:srgbClr val="CFCBBF"/>
                </a:solidFill>
                <a:latin typeface="Prata" pitchFamily="34" charset="0"/>
                <a:ea typeface="Prata" pitchFamily="34" charset="-122"/>
                <a:cs typeface="Prata" pitchFamily="34" charset="-120"/>
              </a:rPr>
              <a:t>Year-over-Year (YOY) Growth</a:t>
            </a:r>
            <a:endParaRPr lang="en-US" sz="1701" dirty="0"/>
          </a:p>
        </p:txBody>
      </p:sp>
      <p:sp>
        <p:nvSpPr>
          <p:cNvPr id="21" name="Text 17"/>
          <p:cNvSpPr/>
          <p:nvPr/>
        </p:nvSpPr>
        <p:spPr>
          <a:xfrm>
            <a:off x="1814513" y="6416159"/>
            <a:ext cx="6724650" cy="829747"/>
          </a:xfrm>
          <a:prstGeom prst="rect">
            <a:avLst/>
          </a:prstGeom>
          <a:noFill/>
          <a:ln/>
        </p:spPr>
        <p:txBody>
          <a:bodyPr wrap="square" rtlCol="0" anchor="t"/>
          <a:lstStyle/>
          <a:p>
            <a:pPr marL="0" indent="0" algn="l">
              <a:lnSpc>
                <a:spcPts val="2177"/>
              </a:lnSpc>
              <a:buNone/>
            </a:pPr>
            <a:r>
              <a:rPr lang="en-US" sz="1361" dirty="0">
                <a:solidFill>
                  <a:srgbClr val="CFCBBF"/>
                </a:solidFill>
                <a:latin typeface="Raleway" pitchFamily="34" charset="0"/>
                <a:ea typeface="Raleway" pitchFamily="34" charset="-122"/>
                <a:cs typeface="Raleway" pitchFamily="34" charset="-120"/>
              </a:rPr>
              <a:t>Compare your current year's sales performance to the previous year's, revealing the Year-over-Year growth rate. This insight helps you benchmark your progress, identify areas for improvement, and capitalize on emerging opportunities.</a:t>
            </a:r>
            <a:endParaRPr lang="en-US" sz="1361" dirty="0"/>
          </a:p>
        </p:txBody>
      </p:sp>
      <p:pic>
        <p:nvPicPr>
          <p:cNvPr id="22"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864037" y="1412915"/>
            <a:ext cx="12270462" cy="771525"/>
          </a:xfrm>
          <a:prstGeom prst="rect">
            <a:avLst/>
          </a:prstGeom>
          <a:noFill/>
          <a:ln/>
        </p:spPr>
        <p:txBody>
          <a:bodyPr wrap="none" rtlCol="0" anchor="t"/>
          <a:lstStyle/>
          <a:p>
            <a:pPr marL="0" indent="0">
              <a:lnSpc>
                <a:spcPts val="6075"/>
              </a:lnSpc>
              <a:buNone/>
            </a:pPr>
            <a:r>
              <a:rPr lang="en-US" sz="4860" dirty="0">
                <a:solidFill>
                  <a:srgbClr val="F2E782"/>
                </a:solidFill>
                <a:latin typeface="Prata" pitchFamily="34" charset="0"/>
                <a:ea typeface="Prata" pitchFamily="34" charset="-122"/>
                <a:cs typeface="Prata" pitchFamily="34" charset="-120"/>
              </a:rPr>
              <a:t>Pricing Matters: Analyzing Average Prices</a:t>
            </a:r>
            <a:endParaRPr lang="en-US" sz="4860" dirty="0"/>
          </a:p>
        </p:txBody>
      </p:sp>
      <p:sp>
        <p:nvSpPr>
          <p:cNvPr id="5" name="Text 2"/>
          <p:cNvSpPr/>
          <p:nvPr/>
        </p:nvSpPr>
        <p:spPr>
          <a:xfrm>
            <a:off x="864037" y="2801541"/>
            <a:ext cx="3086100" cy="385763"/>
          </a:xfrm>
          <a:prstGeom prst="rect">
            <a:avLst/>
          </a:prstGeom>
          <a:noFill/>
          <a:ln/>
        </p:spPr>
        <p:txBody>
          <a:bodyPr wrap="none" rtlCol="0" anchor="t"/>
          <a:lstStyle/>
          <a:p>
            <a:pPr marL="0" indent="0">
              <a:lnSpc>
                <a:spcPts val="3038"/>
              </a:lnSpc>
              <a:buNone/>
            </a:pPr>
            <a:r>
              <a:rPr lang="en-US" sz="2430" dirty="0">
                <a:solidFill>
                  <a:srgbClr val="F2E782"/>
                </a:solidFill>
                <a:latin typeface="Prata" pitchFamily="34" charset="0"/>
                <a:ea typeface="Prata" pitchFamily="34" charset="-122"/>
                <a:cs typeface="Prata" pitchFamily="34" charset="-120"/>
              </a:rPr>
              <a:t>YTD Average Price</a:t>
            </a:r>
            <a:endParaRPr lang="en-US" sz="2430" dirty="0"/>
          </a:p>
        </p:txBody>
      </p:sp>
      <p:sp>
        <p:nvSpPr>
          <p:cNvPr id="6" name="Text 3"/>
          <p:cNvSpPr/>
          <p:nvPr/>
        </p:nvSpPr>
        <p:spPr>
          <a:xfrm>
            <a:off x="864037" y="3434120"/>
            <a:ext cx="3898821" cy="2765346"/>
          </a:xfrm>
          <a:prstGeom prst="rect">
            <a:avLst/>
          </a:prstGeom>
          <a:noFill/>
          <a:ln/>
        </p:spPr>
        <p:txBody>
          <a:bodyPr wrap="square" rtlCol="0" anchor="t"/>
          <a:lstStyle/>
          <a:p>
            <a:pPr marL="0" indent="0">
              <a:lnSpc>
                <a:spcPts val="3110"/>
              </a:lnSpc>
              <a:buNone/>
            </a:pPr>
            <a:r>
              <a:rPr lang="en-US" sz="1944" dirty="0">
                <a:solidFill>
                  <a:srgbClr val="CFCBBF"/>
                </a:solidFill>
                <a:latin typeface="Raleway" pitchFamily="34" charset="0"/>
                <a:ea typeface="Raleway" pitchFamily="34" charset="-122"/>
                <a:cs typeface="Raleway" pitchFamily="34" charset="-120"/>
              </a:rPr>
              <a:t>Understand the average price point at which your vehicles are being sold throughout the year. This metric can inform your pricing strategies, helping you remain competitive and maximize profitability.</a:t>
            </a:r>
            <a:endParaRPr lang="en-US" sz="1944" dirty="0"/>
          </a:p>
        </p:txBody>
      </p:sp>
      <p:sp>
        <p:nvSpPr>
          <p:cNvPr id="7" name="Text 4"/>
          <p:cNvSpPr/>
          <p:nvPr/>
        </p:nvSpPr>
        <p:spPr>
          <a:xfrm>
            <a:off x="5372695" y="2801541"/>
            <a:ext cx="3086100" cy="385763"/>
          </a:xfrm>
          <a:prstGeom prst="rect">
            <a:avLst/>
          </a:prstGeom>
          <a:noFill/>
          <a:ln/>
        </p:spPr>
        <p:txBody>
          <a:bodyPr wrap="none" rtlCol="0" anchor="t"/>
          <a:lstStyle/>
          <a:p>
            <a:pPr marL="0" indent="0">
              <a:lnSpc>
                <a:spcPts val="3038"/>
              </a:lnSpc>
              <a:buNone/>
            </a:pPr>
            <a:r>
              <a:rPr lang="en-US" sz="2430" dirty="0">
                <a:solidFill>
                  <a:srgbClr val="F2E782"/>
                </a:solidFill>
                <a:latin typeface="Prata" pitchFamily="34" charset="0"/>
                <a:ea typeface="Prata" pitchFamily="34" charset="-122"/>
                <a:cs typeface="Prata" pitchFamily="34" charset="-120"/>
              </a:rPr>
              <a:t>MTD Average Price</a:t>
            </a:r>
            <a:endParaRPr lang="en-US" sz="2430" dirty="0"/>
          </a:p>
        </p:txBody>
      </p:sp>
      <p:sp>
        <p:nvSpPr>
          <p:cNvPr id="8" name="Text 5"/>
          <p:cNvSpPr/>
          <p:nvPr/>
        </p:nvSpPr>
        <p:spPr>
          <a:xfrm>
            <a:off x="5372695" y="3434120"/>
            <a:ext cx="3898821" cy="2765346"/>
          </a:xfrm>
          <a:prstGeom prst="rect">
            <a:avLst/>
          </a:prstGeom>
          <a:noFill/>
          <a:ln/>
        </p:spPr>
        <p:txBody>
          <a:bodyPr wrap="square" rtlCol="0" anchor="t"/>
          <a:lstStyle/>
          <a:p>
            <a:pPr marL="0" indent="0">
              <a:lnSpc>
                <a:spcPts val="3110"/>
              </a:lnSpc>
              <a:buNone/>
            </a:pPr>
            <a:r>
              <a:rPr lang="en-US" sz="1944" dirty="0">
                <a:solidFill>
                  <a:srgbClr val="CFCBBF"/>
                </a:solidFill>
                <a:latin typeface="Raleway" pitchFamily="34" charset="0"/>
                <a:ea typeface="Raleway" pitchFamily="34" charset="-122"/>
                <a:cs typeface="Raleway" pitchFamily="34" charset="-120"/>
              </a:rPr>
              <a:t>Monitor the month-to-date average price to identify any short-term fluctuations in your pricing. This can assist you in adjusting your pricing models to match market demands and customer preferences.</a:t>
            </a:r>
            <a:endParaRPr lang="en-US" sz="1944" dirty="0"/>
          </a:p>
        </p:txBody>
      </p:sp>
      <p:sp>
        <p:nvSpPr>
          <p:cNvPr id="9" name="Text 6"/>
          <p:cNvSpPr/>
          <p:nvPr/>
        </p:nvSpPr>
        <p:spPr>
          <a:xfrm>
            <a:off x="9881354" y="2801541"/>
            <a:ext cx="3086100" cy="385763"/>
          </a:xfrm>
          <a:prstGeom prst="rect">
            <a:avLst/>
          </a:prstGeom>
          <a:noFill/>
          <a:ln/>
        </p:spPr>
        <p:txBody>
          <a:bodyPr wrap="none" rtlCol="0" anchor="t"/>
          <a:lstStyle/>
          <a:p>
            <a:pPr marL="0" indent="0">
              <a:lnSpc>
                <a:spcPts val="3038"/>
              </a:lnSpc>
              <a:buNone/>
            </a:pPr>
            <a:r>
              <a:rPr lang="en-US" sz="2430" dirty="0">
                <a:solidFill>
                  <a:srgbClr val="F2E782"/>
                </a:solidFill>
                <a:latin typeface="Prata" pitchFamily="34" charset="0"/>
                <a:ea typeface="Prata" pitchFamily="34" charset="-122"/>
                <a:cs typeface="Prata" pitchFamily="34" charset="-120"/>
              </a:rPr>
              <a:t>Pricing Trends</a:t>
            </a:r>
            <a:endParaRPr lang="en-US" sz="2430" dirty="0"/>
          </a:p>
        </p:txBody>
      </p:sp>
      <p:sp>
        <p:nvSpPr>
          <p:cNvPr id="10" name="Text 7"/>
          <p:cNvSpPr/>
          <p:nvPr/>
        </p:nvSpPr>
        <p:spPr>
          <a:xfrm>
            <a:off x="9881354" y="3434120"/>
            <a:ext cx="3898821" cy="3160395"/>
          </a:xfrm>
          <a:prstGeom prst="rect">
            <a:avLst/>
          </a:prstGeom>
          <a:noFill/>
          <a:ln/>
        </p:spPr>
        <p:txBody>
          <a:bodyPr wrap="square" rtlCol="0" anchor="t"/>
          <a:lstStyle/>
          <a:p>
            <a:pPr marL="0" indent="0">
              <a:lnSpc>
                <a:spcPts val="3110"/>
              </a:lnSpc>
              <a:buNone/>
            </a:pPr>
            <a:r>
              <a:rPr lang="en-US" sz="1944" dirty="0">
                <a:solidFill>
                  <a:srgbClr val="CFCBBF"/>
                </a:solidFill>
                <a:latin typeface="Raleway" pitchFamily="34" charset="0"/>
                <a:ea typeface="Raleway" pitchFamily="34" charset="-122"/>
                <a:cs typeface="Raleway" pitchFamily="34" charset="-120"/>
              </a:rPr>
              <a:t>Analyze the Year-over-Year growth in average price and the difference between YTD and the previous year's average price. These insights can help you strategize your pricing to remain competitive while maximizing profitability.</a:t>
            </a:r>
            <a:endParaRPr lang="en-US" sz="1944" dirty="0"/>
          </a:p>
        </p:txBody>
      </p:sp>
      <p:pic>
        <p:nvPicPr>
          <p:cNvPr id="11"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04837" y="1214080"/>
            <a:ext cx="7076003" cy="540068"/>
          </a:xfrm>
          <a:prstGeom prst="rect">
            <a:avLst/>
          </a:prstGeom>
          <a:noFill/>
          <a:ln/>
        </p:spPr>
        <p:txBody>
          <a:bodyPr wrap="none" rtlCol="0" anchor="t"/>
          <a:lstStyle/>
          <a:p>
            <a:pPr marL="0" indent="0">
              <a:lnSpc>
                <a:spcPts val="4253"/>
              </a:lnSpc>
              <a:buNone/>
            </a:pPr>
            <a:r>
              <a:rPr lang="en-US" sz="3402" dirty="0">
                <a:solidFill>
                  <a:srgbClr val="F2E782"/>
                </a:solidFill>
                <a:latin typeface="Prata" pitchFamily="34" charset="0"/>
                <a:ea typeface="Prata" pitchFamily="34" charset="-122"/>
                <a:cs typeface="Prata" pitchFamily="34" charset="-120"/>
              </a:rPr>
              <a:t>Vehicles Sold: Driving Momentum</a:t>
            </a:r>
            <a:endParaRPr lang="en-US" sz="3402" dirty="0"/>
          </a:p>
        </p:txBody>
      </p:sp>
      <p:sp>
        <p:nvSpPr>
          <p:cNvPr id="6" name="Shape 2"/>
          <p:cNvSpPr/>
          <p:nvPr/>
        </p:nvSpPr>
        <p:spPr>
          <a:xfrm>
            <a:off x="604837" y="2207657"/>
            <a:ext cx="388739" cy="388739"/>
          </a:xfrm>
          <a:prstGeom prst="roundRect">
            <a:avLst>
              <a:gd name="adj" fmla="val 6669"/>
            </a:avLst>
          </a:prstGeom>
          <a:solidFill>
            <a:srgbClr val="3A3B3C"/>
          </a:solidFill>
          <a:ln/>
        </p:spPr>
      </p:sp>
      <p:sp>
        <p:nvSpPr>
          <p:cNvPr id="7" name="Text 3"/>
          <p:cNvSpPr/>
          <p:nvPr/>
        </p:nvSpPr>
        <p:spPr>
          <a:xfrm>
            <a:off x="754380" y="2272427"/>
            <a:ext cx="89535" cy="259199"/>
          </a:xfrm>
          <a:prstGeom prst="rect">
            <a:avLst/>
          </a:prstGeom>
          <a:noFill/>
          <a:ln/>
        </p:spPr>
        <p:txBody>
          <a:bodyPr wrap="none" rtlCol="0" anchor="t"/>
          <a:lstStyle/>
          <a:p>
            <a:pPr marL="0" indent="0" algn="ctr">
              <a:lnSpc>
                <a:spcPts val="2041"/>
              </a:lnSpc>
              <a:buNone/>
            </a:pPr>
            <a:r>
              <a:rPr lang="en-US" sz="2041" dirty="0">
                <a:solidFill>
                  <a:srgbClr val="CFCBBF"/>
                </a:solidFill>
                <a:latin typeface="Prata" pitchFamily="34" charset="0"/>
                <a:ea typeface="Prata" pitchFamily="34" charset="-122"/>
                <a:cs typeface="Prata" pitchFamily="34" charset="-120"/>
              </a:rPr>
              <a:t>1</a:t>
            </a:r>
            <a:endParaRPr lang="en-US" sz="2041" dirty="0"/>
          </a:p>
        </p:txBody>
      </p:sp>
      <p:sp>
        <p:nvSpPr>
          <p:cNvPr id="8" name="Text 4"/>
          <p:cNvSpPr/>
          <p:nvPr/>
        </p:nvSpPr>
        <p:spPr>
          <a:xfrm>
            <a:off x="1166336" y="2207657"/>
            <a:ext cx="2160270" cy="269915"/>
          </a:xfrm>
          <a:prstGeom prst="rect">
            <a:avLst/>
          </a:prstGeom>
          <a:noFill/>
          <a:ln/>
        </p:spPr>
        <p:txBody>
          <a:bodyPr wrap="none" rtlCol="0" anchor="t"/>
          <a:lstStyle/>
          <a:p>
            <a:pPr marL="0" indent="0">
              <a:lnSpc>
                <a:spcPts val="2126"/>
              </a:lnSpc>
              <a:buNone/>
            </a:pPr>
            <a:r>
              <a:rPr lang="en-US" sz="1701" dirty="0">
                <a:solidFill>
                  <a:srgbClr val="CFCBBF"/>
                </a:solidFill>
                <a:latin typeface="Prata" pitchFamily="34" charset="0"/>
                <a:ea typeface="Prata" pitchFamily="34" charset="-122"/>
                <a:cs typeface="Prata" pitchFamily="34" charset="-120"/>
              </a:rPr>
              <a:t>YTD Cars Sold</a:t>
            </a:r>
            <a:endParaRPr lang="en-US" sz="1701" dirty="0"/>
          </a:p>
        </p:txBody>
      </p:sp>
      <p:sp>
        <p:nvSpPr>
          <p:cNvPr id="9" name="Text 5"/>
          <p:cNvSpPr/>
          <p:nvPr/>
        </p:nvSpPr>
        <p:spPr>
          <a:xfrm>
            <a:off x="1166336" y="2581156"/>
            <a:ext cx="7372826" cy="553164"/>
          </a:xfrm>
          <a:prstGeom prst="rect">
            <a:avLst/>
          </a:prstGeom>
          <a:noFill/>
          <a:ln/>
        </p:spPr>
        <p:txBody>
          <a:bodyPr wrap="square" rtlCol="0" anchor="t"/>
          <a:lstStyle/>
          <a:p>
            <a:pPr marL="0" indent="0">
              <a:lnSpc>
                <a:spcPts val="2177"/>
              </a:lnSpc>
              <a:buNone/>
            </a:pPr>
            <a:r>
              <a:rPr lang="en-US" sz="1361" dirty="0">
                <a:solidFill>
                  <a:srgbClr val="CFCBBF"/>
                </a:solidFill>
                <a:latin typeface="Raleway" pitchFamily="34" charset="0"/>
                <a:ea typeface="Raleway" pitchFamily="34" charset="-122"/>
                <a:cs typeface="Raleway" pitchFamily="34" charset="-120"/>
              </a:rPr>
              <a:t>Track the total number of vehicles sold year-to-date, providing a clear understanding of your overall sales volume and market share.</a:t>
            </a:r>
            <a:endParaRPr lang="en-US" sz="1361" dirty="0"/>
          </a:p>
        </p:txBody>
      </p:sp>
      <p:sp>
        <p:nvSpPr>
          <p:cNvPr id="10" name="Shape 6"/>
          <p:cNvSpPr/>
          <p:nvPr/>
        </p:nvSpPr>
        <p:spPr>
          <a:xfrm>
            <a:off x="604837" y="3501390"/>
            <a:ext cx="388739" cy="388739"/>
          </a:xfrm>
          <a:prstGeom prst="roundRect">
            <a:avLst>
              <a:gd name="adj" fmla="val 6669"/>
            </a:avLst>
          </a:prstGeom>
          <a:solidFill>
            <a:srgbClr val="3A3B3C"/>
          </a:solidFill>
          <a:ln/>
        </p:spPr>
      </p:sp>
      <p:sp>
        <p:nvSpPr>
          <p:cNvPr id="11" name="Text 7"/>
          <p:cNvSpPr/>
          <p:nvPr/>
        </p:nvSpPr>
        <p:spPr>
          <a:xfrm>
            <a:off x="719733" y="3566160"/>
            <a:ext cx="158948" cy="259199"/>
          </a:xfrm>
          <a:prstGeom prst="rect">
            <a:avLst/>
          </a:prstGeom>
          <a:noFill/>
          <a:ln/>
        </p:spPr>
        <p:txBody>
          <a:bodyPr wrap="none" rtlCol="0" anchor="t"/>
          <a:lstStyle/>
          <a:p>
            <a:pPr marL="0" indent="0" algn="ctr">
              <a:lnSpc>
                <a:spcPts val="2041"/>
              </a:lnSpc>
              <a:buNone/>
            </a:pPr>
            <a:r>
              <a:rPr lang="en-US" sz="2041" dirty="0">
                <a:solidFill>
                  <a:srgbClr val="CFCBBF"/>
                </a:solidFill>
                <a:latin typeface="Prata" pitchFamily="34" charset="0"/>
                <a:ea typeface="Prata" pitchFamily="34" charset="-122"/>
                <a:cs typeface="Prata" pitchFamily="34" charset="-120"/>
              </a:rPr>
              <a:t>2</a:t>
            </a:r>
            <a:endParaRPr lang="en-US" sz="2041" dirty="0"/>
          </a:p>
        </p:txBody>
      </p:sp>
      <p:sp>
        <p:nvSpPr>
          <p:cNvPr id="12" name="Text 8"/>
          <p:cNvSpPr/>
          <p:nvPr/>
        </p:nvSpPr>
        <p:spPr>
          <a:xfrm>
            <a:off x="1166336" y="3501390"/>
            <a:ext cx="2160270" cy="269915"/>
          </a:xfrm>
          <a:prstGeom prst="rect">
            <a:avLst/>
          </a:prstGeom>
          <a:noFill/>
          <a:ln/>
        </p:spPr>
        <p:txBody>
          <a:bodyPr wrap="none" rtlCol="0" anchor="t"/>
          <a:lstStyle/>
          <a:p>
            <a:pPr marL="0" indent="0">
              <a:lnSpc>
                <a:spcPts val="2126"/>
              </a:lnSpc>
              <a:buNone/>
            </a:pPr>
            <a:r>
              <a:rPr lang="en-US" sz="1701" dirty="0">
                <a:solidFill>
                  <a:srgbClr val="CFCBBF"/>
                </a:solidFill>
                <a:latin typeface="Prata" pitchFamily="34" charset="0"/>
                <a:ea typeface="Prata" pitchFamily="34" charset="-122"/>
                <a:cs typeface="Prata" pitchFamily="34" charset="-120"/>
              </a:rPr>
              <a:t>MTD Cars Sold</a:t>
            </a:r>
            <a:endParaRPr lang="en-US" sz="1701" dirty="0"/>
          </a:p>
        </p:txBody>
      </p:sp>
      <p:sp>
        <p:nvSpPr>
          <p:cNvPr id="13" name="Text 9"/>
          <p:cNvSpPr/>
          <p:nvPr/>
        </p:nvSpPr>
        <p:spPr>
          <a:xfrm>
            <a:off x="1166336" y="3874889"/>
            <a:ext cx="7372826" cy="553164"/>
          </a:xfrm>
          <a:prstGeom prst="rect">
            <a:avLst/>
          </a:prstGeom>
          <a:noFill/>
          <a:ln/>
        </p:spPr>
        <p:txBody>
          <a:bodyPr wrap="square" rtlCol="0" anchor="t"/>
          <a:lstStyle/>
          <a:p>
            <a:pPr marL="0" indent="0">
              <a:lnSpc>
                <a:spcPts val="2177"/>
              </a:lnSpc>
              <a:buNone/>
            </a:pPr>
            <a:r>
              <a:rPr lang="en-US" sz="1361" dirty="0">
                <a:solidFill>
                  <a:srgbClr val="CFCBBF"/>
                </a:solidFill>
                <a:latin typeface="Raleway" pitchFamily="34" charset="0"/>
                <a:ea typeface="Raleway" pitchFamily="34" charset="-122"/>
                <a:cs typeface="Raleway" pitchFamily="34" charset="-120"/>
              </a:rPr>
              <a:t>Monitor the month-to-date sales figures to identify any fluctuations in customer demand and adapt your inventory management accordingly.</a:t>
            </a:r>
            <a:endParaRPr lang="en-US" sz="1361" dirty="0"/>
          </a:p>
        </p:txBody>
      </p:sp>
      <p:sp>
        <p:nvSpPr>
          <p:cNvPr id="14" name="Shape 10"/>
          <p:cNvSpPr/>
          <p:nvPr/>
        </p:nvSpPr>
        <p:spPr>
          <a:xfrm>
            <a:off x="604837" y="4795123"/>
            <a:ext cx="388739" cy="388739"/>
          </a:xfrm>
          <a:prstGeom prst="roundRect">
            <a:avLst>
              <a:gd name="adj" fmla="val 6669"/>
            </a:avLst>
          </a:prstGeom>
          <a:solidFill>
            <a:srgbClr val="3A3B3C"/>
          </a:solidFill>
          <a:ln/>
        </p:spPr>
      </p:sp>
      <p:sp>
        <p:nvSpPr>
          <p:cNvPr id="15" name="Text 11"/>
          <p:cNvSpPr/>
          <p:nvPr/>
        </p:nvSpPr>
        <p:spPr>
          <a:xfrm>
            <a:off x="718780" y="4859893"/>
            <a:ext cx="160734" cy="259199"/>
          </a:xfrm>
          <a:prstGeom prst="rect">
            <a:avLst/>
          </a:prstGeom>
          <a:noFill/>
          <a:ln/>
        </p:spPr>
        <p:txBody>
          <a:bodyPr wrap="none" rtlCol="0" anchor="t"/>
          <a:lstStyle/>
          <a:p>
            <a:pPr marL="0" indent="0" algn="ctr">
              <a:lnSpc>
                <a:spcPts val="2041"/>
              </a:lnSpc>
              <a:buNone/>
            </a:pPr>
            <a:r>
              <a:rPr lang="en-US" sz="2041" dirty="0">
                <a:solidFill>
                  <a:srgbClr val="CFCBBF"/>
                </a:solidFill>
                <a:latin typeface="Prata" pitchFamily="34" charset="0"/>
                <a:ea typeface="Prata" pitchFamily="34" charset="-122"/>
                <a:cs typeface="Prata" pitchFamily="34" charset="-120"/>
              </a:rPr>
              <a:t>3</a:t>
            </a:r>
            <a:endParaRPr lang="en-US" sz="2041" dirty="0"/>
          </a:p>
        </p:txBody>
      </p:sp>
      <p:sp>
        <p:nvSpPr>
          <p:cNvPr id="16" name="Text 12"/>
          <p:cNvSpPr/>
          <p:nvPr/>
        </p:nvSpPr>
        <p:spPr>
          <a:xfrm>
            <a:off x="1166336" y="4795123"/>
            <a:ext cx="2160270" cy="269915"/>
          </a:xfrm>
          <a:prstGeom prst="rect">
            <a:avLst/>
          </a:prstGeom>
          <a:noFill/>
          <a:ln/>
        </p:spPr>
        <p:txBody>
          <a:bodyPr wrap="none" rtlCol="0" anchor="t"/>
          <a:lstStyle/>
          <a:p>
            <a:pPr marL="0" indent="0">
              <a:lnSpc>
                <a:spcPts val="2126"/>
              </a:lnSpc>
              <a:buNone/>
            </a:pPr>
            <a:r>
              <a:rPr lang="en-US" sz="1701" dirty="0">
                <a:solidFill>
                  <a:srgbClr val="CFCBBF"/>
                </a:solidFill>
                <a:latin typeface="Prata" pitchFamily="34" charset="0"/>
                <a:ea typeface="Prata" pitchFamily="34" charset="-122"/>
                <a:cs typeface="Prata" pitchFamily="34" charset="-120"/>
              </a:rPr>
              <a:t>Sales Growth</a:t>
            </a:r>
            <a:endParaRPr lang="en-US" sz="1701" dirty="0"/>
          </a:p>
        </p:txBody>
      </p:sp>
      <p:sp>
        <p:nvSpPr>
          <p:cNvPr id="17" name="Text 13"/>
          <p:cNvSpPr/>
          <p:nvPr/>
        </p:nvSpPr>
        <p:spPr>
          <a:xfrm>
            <a:off x="1166336" y="5168622"/>
            <a:ext cx="7372826" cy="553164"/>
          </a:xfrm>
          <a:prstGeom prst="rect">
            <a:avLst/>
          </a:prstGeom>
          <a:noFill/>
          <a:ln/>
        </p:spPr>
        <p:txBody>
          <a:bodyPr wrap="square" rtlCol="0" anchor="t"/>
          <a:lstStyle/>
          <a:p>
            <a:pPr marL="0" indent="0">
              <a:lnSpc>
                <a:spcPts val="2177"/>
              </a:lnSpc>
              <a:buNone/>
            </a:pPr>
            <a:r>
              <a:rPr lang="en-US" sz="1361" dirty="0">
                <a:solidFill>
                  <a:srgbClr val="CFCBBF"/>
                </a:solidFill>
                <a:latin typeface="Raleway" pitchFamily="34" charset="0"/>
                <a:ea typeface="Raleway" pitchFamily="34" charset="-122"/>
                <a:cs typeface="Raleway" pitchFamily="34" charset="-120"/>
              </a:rPr>
              <a:t>Analyze the Year-over-Year growth in cars sold, enabling you to assess your sales team's performance and identify areas for improvement.</a:t>
            </a:r>
            <a:endParaRPr lang="en-US" sz="1361" dirty="0"/>
          </a:p>
        </p:txBody>
      </p:sp>
      <p:sp>
        <p:nvSpPr>
          <p:cNvPr id="18" name="Shape 14"/>
          <p:cNvSpPr/>
          <p:nvPr/>
        </p:nvSpPr>
        <p:spPr>
          <a:xfrm>
            <a:off x="604837" y="6088856"/>
            <a:ext cx="388739" cy="388739"/>
          </a:xfrm>
          <a:prstGeom prst="roundRect">
            <a:avLst>
              <a:gd name="adj" fmla="val 6669"/>
            </a:avLst>
          </a:prstGeom>
          <a:solidFill>
            <a:srgbClr val="3A3B3C"/>
          </a:solidFill>
          <a:ln/>
        </p:spPr>
      </p:sp>
      <p:sp>
        <p:nvSpPr>
          <p:cNvPr id="19" name="Text 15"/>
          <p:cNvSpPr/>
          <p:nvPr/>
        </p:nvSpPr>
        <p:spPr>
          <a:xfrm>
            <a:off x="723305" y="6153626"/>
            <a:ext cx="151686" cy="259199"/>
          </a:xfrm>
          <a:prstGeom prst="rect">
            <a:avLst/>
          </a:prstGeom>
          <a:noFill/>
          <a:ln/>
        </p:spPr>
        <p:txBody>
          <a:bodyPr wrap="none" rtlCol="0" anchor="t"/>
          <a:lstStyle/>
          <a:p>
            <a:pPr marL="0" indent="0" algn="ctr">
              <a:lnSpc>
                <a:spcPts val="2041"/>
              </a:lnSpc>
              <a:buNone/>
            </a:pPr>
            <a:r>
              <a:rPr lang="en-US" sz="2041" dirty="0">
                <a:solidFill>
                  <a:srgbClr val="CFCBBF"/>
                </a:solidFill>
                <a:latin typeface="Prata" pitchFamily="34" charset="0"/>
                <a:ea typeface="Prata" pitchFamily="34" charset="-122"/>
                <a:cs typeface="Prata" pitchFamily="34" charset="-120"/>
              </a:rPr>
              <a:t>4</a:t>
            </a:r>
            <a:endParaRPr lang="en-US" sz="2041" dirty="0"/>
          </a:p>
        </p:txBody>
      </p:sp>
      <p:sp>
        <p:nvSpPr>
          <p:cNvPr id="20" name="Text 16"/>
          <p:cNvSpPr/>
          <p:nvPr/>
        </p:nvSpPr>
        <p:spPr>
          <a:xfrm>
            <a:off x="1166336" y="6088856"/>
            <a:ext cx="2160270" cy="269915"/>
          </a:xfrm>
          <a:prstGeom prst="rect">
            <a:avLst/>
          </a:prstGeom>
          <a:noFill/>
          <a:ln/>
        </p:spPr>
        <p:txBody>
          <a:bodyPr wrap="none" rtlCol="0" anchor="t"/>
          <a:lstStyle/>
          <a:p>
            <a:pPr marL="0" indent="0">
              <a:lnSpc>
                <a:spcPts val="2126"/>
              </a:lnSpc>
              <a:buNone/>
            </a:pPr>
            <a:r>
              <a:rPr lang="en-US" sz="1701" dirty="0">
                <a:solidFill>
                  <a:srgbClr val="CFCBBF"/>
                </a:solidFill>
                <a:latin typeface="Prata" pitchFamily="34" charset="0"/>
                <a:ea typeface="Prata" pitchFamily="34" charset="-122"/>
                <a:cs typeface="Prata" pitchFamily="34" charset="-120"/>
              </a:rPr>
              <a:t>Sales Comparison</a:t>
            </a:r>
            <a:endParaRPr lang="en-US" sz="1701" dirty="0"/>
          </a:p>
        </p:txBody>
      </p:sp>
      <p:sp>
        <p:nvSpPr>
          <p:cNvPr id="21" name="Text 17"/>
          <p:cNvSpPr/>
          <p:nvPr/>
        </p:nvSpPr>
        <p:spPr>
          <a:xfrm>
            <a:off x="1166336" y="6462355"/>
            <a:ext cx="7372826" cy="553164"/>
          </a:xfrm>
          <a:prstGeom prst="rect">
            <a:avLst/>
          </a:prstGeom>
          <a:noFill/>
          <a:ln/>
        </p:spPr>
        <p:txBody>
          <a:bodyPr wrap="square" rtlCol="0" anchor="t"/>
          <a:lstStyle/>
          <a:p>
            <a:pPr marL="0" indent="0">
              <a:lnSpc>
                <a:spcPts val="2177"/>
              </a:lnSpc>
              <a:buNone/>
            </a:pPr>
            <a:r>
              <a:rPr lang="en-US" sz="1361" dirty="0">
                <a:solidFill>
                  <a:srgbClr val="CFCBBF"/>
                </a:solidFill>
                <a:latin typeface="Raleway" pitchFamily="34" charset="0"/>
                <a:ea typeface="Raleway" pitchFamily="34" charset="-122"/>
                <a:cs typeface="Raleway" pitchFamily="34" charset="-120"/>
              </a:rPr>
              <a:t>Understand the difference between your current year's YTD sales and the previous year's YTD sales, providing insights into your overall sales trajectory.</a:t>
            </a:r>
            <a:endParaRPr lang="en-US" sz="1361" dirty="0"/>
          </a:p>
        </p:txBody>
      </p:sp>
      <p:pic>
        <p:nvPicPr>
          <p:cNvPr id="22"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326398"/>
          </a:xfrm>
          <a:prstGeom prst="rect">
            <a:avLst/>
          </a:prstGeom>
          <a:solidFill>
            <a:srgbClr val="1B1C1D"/>
          </a:solidFill>
          <a:ln/>
        </p:spPr>
      </p:sp>
      <p:sp>
        <p:nvSpPr>
          <p:cNvPr id="4" name="Text 1"/>
          <p:cNvSpPr/>
          <p:nvPr/>
        </p:nvSpPr>
        <p:spPr>
          <a:xfrm>
            <a:off x="1717477" y="563523"/>
            <a:ext cx="7840147" cy="640318"/>
          </a:xfrm>
          <a:prstGeom prst="rect">
            <a:avLst/>
          </a:prstGeom>
          <a:noFill/>
          <a:ln/>
        </p:spPr>
        <p:txBody>
          <a:bodyPr wrap="none" rtlCol="0" anchor="t"/>
          <a:lstStyle/>
          <a:p>
            <a:pPr marL="0" indent="0">
              <a:lnSpc>
                <a:spcPts val="5043"/>
              </a:lnSpc>
              <a:buNone/>
            </a:pPr>
            <a:r>
              <a:rPr lang="en-US" sz="4034" dirty="0">
                <a:solidFill>
                  <a:srgbClr val="F2E782"/>
                </a:solidFill>
                <a:latin typeface="Prata" pitchFamily="34" charset="0"/>
                <a:ea typeface="Prata" pitchFamily="34" charset="-122"/>
                <a:cs typeface="Prata" pitchFamily="34" charset="-120"/>
              </a:rPr>
              <a:t>Visualizing the Sales Landscape</a:t>
            </a:r>
            <a:endParaRPr lang="en-US" sz="4034" dirty="0"/>
          </a:p>
        </p:txBody>
      </p:sp>
      <p:pic>
        <p:nvPicPr>
          <p:cNvPr id="5" name="Image 1" descr="preencoded.png"/>
          <p:cNvPicPr>
            <a:picLocks noChangeAspect="1"/>
          </p:cNvPicPr>
          <p:nvPr/>
        </p:nvPicPr>
        <p:blipFill>
          <a:blip r:embed="rId4"/>
          <a:stretch>
            <a:fillRect/>
          </a:stretch>
        </p:blipFill>
        <p:spPr>
          <a:xfrm>
            <a:off x="1717477" y="1613654"/>
            <a:ext cx="3526750" cy="2179677"/>
          </a:xfrm>
          <a:prstGeom prst="rect">
            <a:avLst/>
          </a:prstGeom>
        </p:spPr>
      </p:pic>
      <p:sp>
        <p:nvSpPr>
          <p:cNvPr id="6" name="Text 2"/>
          <p:cNvSpPr/>
          <p:nvPr/>
        </p:nvSpPr>
        <p:spPr>
          <a:xfrm>
            <a:off x="1717477" y="4049435"/>
            <a:ext cx="3048476" cy="320278"/>
          </a:xfrm>
          <a:prstGeom prst="rect">
            <a:avLst/>
          </a:prstGeom>
          <a:noFill/>
          <a:ln/>
        </p:spPr>
        <p:txBody>
          <a:bodyPr wrap="none" rtlCol="0" anchor="t"/>
          <a:lstStyle/>
          <a:p>
            <a:pPr marL="0" indent="0" algn="l">
              <a:lnSpc>
                <a:spcPts val="2522"/>
              </a:lnSpc>
              <a:buNone/>
            </a:pPr>
            <a:r>
              <a:rPr lang="en-US" sz="2017" dirty="0">
                <a:solidFill>
                  <a:srgbClr val="CFCBBF"/>
                </a:solidFill>
                <a:latin typeface="Prata" pitchFamily="34" charset="0"/>
                <a:ea typeface="Prata" pitchFamily="34" charset="-122"/>
                <a:cs typeface="Prata" pitchFamily="34" charset="-120"/>
              </a:rPr>
              <a:t>YTD Sales Weekly Trend</a:t>
            </a:r>
            <a:endParaRPr lang="en-US" sz="2017" dirty="0"/>
          </a:p>
        </p:txBody>
      </p:sp>
      <p:sp>
        <p:nvSpPr>
          <p:cNvPr id="7" name="Text 3"/>
          <p:cNvSpPr/>
          <p:nvPr/>
        </p:nvSpPr>
        <p:spPr>
          <a:xfrm>
            <a:off x="1717477" y="4492585"/>
            <a:ext cx="3526750" cy="2950012"/>
          </a:xfrm>
          <a:prstGeom prst="rect">
            <a:avLst/>
          </a:prstGeom>
          <a:noFill/>
          <a:ln/>
        </p:spPr>
        <p:txBody>
          <a:bodyPr wrap="square" rtlCol="0" anchor="t"/>
          <a:lstStyle/>
          <a:p>
            <a:pPr marL="0" indent="0" algn="l">
              <a:lnSpc>
                <a:spcPts val="2582"/>
              </a:lnSpc>
              <a:buNone/>
            </a:pPr>
            <a:r>
              <a:rPr lang="en-US" sz="1614" dirty="0">
                <a:solidFill>
                  <a:srgbClr val="CFCBBF"/>
                </a:solidFill>
                <a:latin typeface="Raleway" pitchFamily="34" charset="0"/>
                <a:ea typeface="Raleway" pitchFamily="34" charset="-122"/>
                <a:cs typeface="Raleway" pitchFamily="34" charset="-120"/>
              </a:rPr>
              <a:t>Gain a comprehensive understanding of your sales performance by visualizing the weekly trend of your Year-to-Date total sales. This line chart empowers you to identify seasonal patterns, pinpoint peak periods, and make data-driven decisions to optimize your sales strategies.</a:t>
            </a:r>
            <a:endParaRPr lang="en-US" sz="1614" dirty="0"/>
          </a:p>
        </p:txBody>
      </p:sp>
      <p:pic>
        <p:nvPicPr>
          <p:cNvPr id="8" name="Image 2" descr="preencoded.png"/>
          <p:cNvPicPr>
            <a:picLocks noChangeAspect="1"/>
          </p:cNvPicPr>
          <p:nvPr/>
        </p:nvPicPr>
        <p:blipFill>
          <a:blip r:embed="rId5"/>
          <a:stretch>
            <a:fillRect/>
          </a:stretch>
        </p:blipFill>
        <p:spPr>
          <a:xfrm>
            <a:off x="5551646" y="1613654"/>
            <a:ext cx="3526869" cy="2179677"/>
          </a:xfrm>
          <a:prstGeom prst="rect">
            <a:avLst/>
          </a:prstGeom>
        </p:spPr>
      </p:pic>
      <p:sp>
        <p:nvSpPr>
          <p:cNvPr id="9" name="Text 4"/>
          <p:cNvSpPr/>
          <p:nvPr/>
        </p:nvSpPr>
        <p:spPr>
          <a:xfrm>
            <a:off x="5551646" y="4049435"/>
            <a:ext cx="3526869" cy="640556"/>
          </a:xfrm>
          <a:prstGeom prst="rect">
            <a:avLst/>
          </a:prstGeom>
          <a:noFill/>
          <a:ln/>
        </p:spPr>
        <p:txBody>
          <a:bodyPr wrap="square" rtlCol="0" anchor="t"/>
          <a:lstStyle/>
          <a:p>
            <a:pPr marL="0" indent="0" algn="l">
              <a:lnSpc>
                <a:spcPts val="2522"/>
              </a:lnSpc>
              <a:buNone/>
            </a:pPr>
            <a:r>
              <a:rPr lang="en-US" sz="2017" dirty="0">
                <a:solidFill>
                  <a:srgbClr val="CFCBBF"/>
                </a:solidFill>
                <a:latin typeface="Prata" pitchFamily="34" charset="0"/>
                <a:ea typeface="Prata" pitchFamily="34" charset="-122"/>
                <a:cs typeface="Prata" pitchFamily="34" charset="-120"/>
              </a:rPr>
              <a:t>YTD Total Sales by Body Style</a:t>
            </a:r>
            <a:endParaRPr lang="en-US" sz="2017" dirty="0"/>
          </a:p>
        </p:txBody>
      </p:sp>
      <p:sp>
        <p:nvSpPr>
          <p:cNvPr id="10" name="Text 5"/>
          <p:cNvSpPr/>
          <p:nvPr/>
        </p:nvSpPr>
        <p:spPr>
          <a:xfrm>
            <a:off x="5551646" y="4812863"/>
            <a:ext cx="3526869" cy="2950012"/>
          </a:xfrm>
          <a:prstGeom prst="rect">
            <a:avLst/>
          </a:prstGeom>
          <a:noFill/>
          <a:ln/>
        </p:spPr>
        <p:txBody>
          <a:bodyPr wrap="square" rtlCol="0" anchor="t"/>
          <a:lstStyle/>
          <a:p>
            <a:pPr marL="0" indent="0" algn="l">
              <a:lnSpc>
                <a:spcPts val="2582"/>
              </a:lnSpc>
              <a:buNone/>
            </a:pPr>
            <a:r>
              <a:rPr lang="en-US" sz="1614" dirty="0">
                <a:solidFill>
                  <a:srgbClr val="CFCBBF"/>
                </a:solidFill>
                <a:latin typeface="Raleway" pitchFamily="34" charset="0"/>
                <a:ea typeface="Raleway" pitchFamily="34" charset="-122"/>
                <a:cs typeface="Raleway" pitchFamily="34" charset="-120"/>
              </a:rPr>
              <a:t>Dive into the details of your sales data by analyzing the distribution of Year-to-Date total sales across different car body styles. This pie chart enables you to identify your top-selling models, understand customer preferences, and strategize your inventory management accordingly.</a:t>
            </a:r>
            <a:endParaRPr lang="en-US" sz="1614" dirty="0"/>
          </a:p>
        </p:txBody>
      </p:sp>
      <p:pic>
        <p:nvPicPr>
          <p:cNvPr id="11" name="Image 3" descr="preencoded.png"/>
          <p:cNvPicPr>
            <a:picLocks noChangeAspect="1"/>
          </p:cNvPicPr>
          <p:nvPr/>
        </p:nvPicPr>
        <p:blipFill>
          <a:blip r:embed="rId6"/>
          <a:stretch>
            <a:fillRect/>
          </a:stretch>
        </p:blipFill>
        <p:spPr>
          <a:xfrm>
            <a:off x="9385935" y="1613654"/>
            <a:ext cx="3526869" cy="2179677"/>
          </a:xfrm>
          <a:prstGeom prst="rect">
            <a:avLst/>
          </a:prstGeom>
        </p:spPr>
      </p:pic>
      <p:sp>
        <p:nvSpPr>
          <p:cNvPr id="12" name="Text 6"/>
          <p:cNvSpPr/>
          <p:nvPr/>
        </p:nvSpPr>
        <p:spPr>
          <a:xfrm>
            <a:off x="9385935" y="4049435"/>
            <a:ext cx="3061454" cy="320278"/>
          </a:xfrm>
          <a:prstGeom prst="rect">
            <a:avLst/>
          </a:prstGeom>
          <a:noFill/>
          <a:ln/>
        </p:spPr>
        <p:txBody>
          <a:bodyPr wrap="none" rtlCol="0" anchor="t"/>
          <a:lstStyle/>
          <a:p>
            <a:pPr marL="0" indent="0" algn="l">
              <a:lnSpc>
                <a:spcPts val="2522"/>
              </a:lnSpc>
              <a:buNone/>
            </a:pPr>
            <a:r>
              <a:rPr lang="en-US" sz="2017" dirty="0">
                <a:solidFill>
                  <a:srgbClr val="CFCBBF"/>
                </a:solidFill>
                <a:latin typeface="Prata" pitchFamily="34" charset="0"/>
                <a:ea typeface="Prata" pitchFamily="34" charset="-122"/>
                <a:cs typeface="Prata" pitchFamily="34" charset="-120"/>
              </a:rPr>
              <a:t>YTD Total Sales by Color</a:t>
            </a:r>
            <a:endParaRPr lang="en-US" sz="2017" dirty="0"/>
          </a:p>
        </p:txBody>
      </p:sp>
      <p:sp>
        <p:nvSpPr>
          <p:cNvPr id="13" name="Text 7"/>
          <p:cNvSpPr/>
          <p:nvPr/>
        </p:nvSpPr>
        <p:spPr>
          <a:xfrm>
            <a:off x="9385935" y="4492585"/>
            <a:ext cx="3526869" cy="2622233"/>
          </a:xfrm>
          <a:prstGeom prst="rect">
            <a:avLst/>
          </a:prstGeom>
          <a:noFill/>
          <a:ln/>
        </p:spPr>
        <p:txBody>
          <a:bodyPr wrap="square" rtlCol="0" anchor="t"/>
          <a:lstStyle/>
          <a:p>
            <a:pPr marL="0" indent="0" algn="l">
              <a:lnSpc>
                <a:spcPts val="2582"/>
              </a:lnSpc>
              <a:buNone/>
            </a:pPr>
            <a:r>
              <a:rPr lang="en-US" sz="1614" dirty="0">
                <a:solidFill>
                  <a:srgbClr val="CFCBBF"/>
                </a:solidFill>
                <a:latin typeface="Raleway" pitchFamily="34" charset="0"/>
                <a:ea typeface="Raleway" pitchFamily="34" charset="-122"/>
                <a:cs typeface="Raleway" pitchFamily="34" charset="-120"/>
              </a:rPr>
              <a:t>Uncover the contribution of various car colors to your Year-to-Date total sales through this insightful pie chart. This visualization allows you to identify popular color trends, tailor your inventory, and optimize your marketing efforts to cater to customer preferences.</a:t>
            </a:r>
            <a:endParaRPr lang="en-US" sz="1614" dirty="0"/>
          </a:p>
        </p:txBody>
      </p:sp>
      <p:pic>
        <p:nvPicPr>
          <p:cNvPr id="14"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580126"/>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9144000" y="0"/>
            <a:ext cx="5486400" cy="9580126"/>
          </a:xfrm>
          <a:prstGeom prst="rect">
            <a:avLst/>
          </a:prstGeom>
        </p:spPr>
      </p:pic>
      <p:sp>
        <p:nvSpPr>
          <p:cNvPr id="5" name="Text 1"/>
          <p:cNvSpPr/>
          <p:nvPr/>
        </p:nvSpPr>
        <p:spPr>
          <a:xfrm>
            <a:off x="604837" y="475178"/>
            <a:ext cx="7934325" cy="1080135"/>
          </a:xfrm>
          <a:prstGeom prst="rect">
            <a:avLst/>
          </a:prstGeom>
          <a:noFill/>
          <a:ln/>
        </p:spPr>
        <p:txBody>
          <a:bodyPr wrap="square" rtlCol="0" anchor="t"/>
          <a:lstStyle/>
          <a:p>
            <a:pPr marL="0" indent="0">
              <a:lnSpc>
                <a:spcPts val="4253"/>
              </a:lnSpc>
              <a:buNone/>
            </a:pPr>
            <a:r>
              <a:rPr lang="en-US" sz="3402" dirty="0">
                <a:solidFill>
                  <a:srgbClr val="F2E782"/>
                </a:solidFill>
                <a:latin typeface="Prata" pitchFamily="34" charset="0"/>
                <a:ea typeface="Prata" pitchFamily="34" charset="-122"/>
                <a:cs typeface="Prata" pitchFamily="34" charset="-120"/>
              </a:rPr>
              <a:t>Geospatial Insights: Mapping Sales Performance</a:t>
            </a:r>
            <a:endParaRPr lang="en-US" sz="3402" dirty="0"/>
          </a:p>
        </p:txBody>
      </p:sp>
      <p:pic>
        <p:nvPicPr>
          <p:cNvPr id="6" name="Image 2" descr="preencoded.png"/>
          <p:cNvPicPr>
            <a:picLocks noChangeAspect="1"/>
          </p:cNvPicPr>
          <p:nvPr/>
        </p:nvPicPr>
        <p:blipFill>
          <a:blip r:embed="rId5"/>
          <a:stretch>
            <a:fillRect/>
          </a:stretch>
        </p:blipFill>
        <p:spPr>
          <a:xfrm>
            <a:off x="604837" y="1814513"/>
            <a:ext cx="431959" cy="431959"/>
          </a:xfrm>
          <a:prstGeom prst="rect">
            <a:avLst/>
          </a:prstGeom>
        </p:spPr>
      </p:pic>
      <p:sp>
        <p:nvSpPr>
          <p:cNvPr id="7" name="Text 2"/>
          <p:cNvSpPr/>
          <p:nvPr/>
        </p:nvSpPr>
        <p:spPr>
          <a:xfrm>
            <a:off x="604837" y="2419231"/>
            <a:ext cx="2160270" cy="269915"/>
          </a:xfrm>
          <a:prstGeom prst="rect">
            <a:avLst/>
          </a:prstGeom>
          <a:noFill/>
          <a:ln/>
        </p:spPr>
        <p:txBody>
          <a:bodyPr wrap="none" rtlCol="0" anchor="t"/>
          <a:lstStyle/>
          <a:p>
            <a:pPr marL="0" indent="0" algn="l">
              <a:lnSpc>
                <a:spcPts val="2126"/>
              </a:lnSpc>
              <a:buNone/>
            </a:pPr>
            <a:r>
              <a:rPr lang="en-US" sz="1701" dirty="0">
                <a:solidFill>
                  <a:srgbClr val="CFCBBF"/>
                </a:solidFill>
                <a:latin typeface="Prata" pitchFamily="34" charset="0"/>
                <a:ea typeface="Prata" pitchFamily="34" charset="-122"/>
                <a:cs typeface="Prata" pitchFamily="34" charset="-120"/>
              </a:rPr>
              <a:t>Regional Sales</a:t>
            </a:r>
            <a:endParaRPr lang="en-US" sz="1701" dirty="0"/>
          </a:p>
        </p:txBody>
      </p:sp>
      <p:sp>
        <p:nvSpPr>
          <p:cNvPr id="8" name="Text 3"/>
          <p:cNvSpPr/>
          <p:nvPr/>
        </p:nvSpPr>
        <p:spPr>
          <a:xfrm>
            <a:off x="604837" y="2792730"/>
            <a:ext cx="7934325" cy="1106329"/>
          </a:xfrm>
          <a:prstGeom prst="rect">
            <a:avLst/>
          </a:prstGeom>
          <a:noFill/>
          <a:ln/>
        </p:spPr>
        <p:txBody>
          <a:bodyPr wrap="square" rtlCol="0" anchor="t"/>
          <a:lstStyle/>
          <a:p>
            <a:pPr marL="0" indent="0" algn="l">
              <a:lnSpc>
                <a:spcPts val="2177"/>
              </a:lnSpc>
              <a:buNone/>
            </a:pPr>
            <a:r>
              <a:rPr lang="en-US" sz="1361" dirty="0">
                <a:solidFill>
                  <a:srgbClr val="CFCBBF"/>
                </a:solidFill>
                <a:latin typeface="Raleway" pitchFamily="34" charset="0"/>
                <a:ea typeface="Raleway" pitchFamily="34" charset="-122"/>
                <a:cs typeface="Raleway" pitchFamily="34" charset="-120"/>
              </a:rPr>
              <a:t>Visualize the Year-to-Date sales data based on different dealer regions using a map chart. This geospatial analysis empowers you to identify high-performing and underperforming areas, enabling targeted marketing campaigns and resource allocation to drive growth across your dealership network.</a:t>
            </a:r>
            <a:endParaRPr lang="en-US" sz="1361" dirty="0"/>
          </a:p>
        </p:txBody>
      </p:sp>
      <p:pic>
        <p:nvPicPr>
          <p:cNvPr id="9" name="Image 3" descr="preencoded.png"/>
          <p:cNvPicPr>
            <a:picLocks noChangeAspect="1"/>
          </p:cNvPicPr>
          <p:nvPr/>
        </p:nvPicPr>
        <p:blipFill>
          <a:blip r:embed="rId6"/>
          <a:stretch>
            <a:fillRect/>
          </a:stretch>
        </p:blipFill>
        <p:spPr>
          <a:xfrm>
            <a:off x="604837" y="4417457"/>
            <a:ext cx="431959" cy="431959"/>
          </a:xfrm>
          <a:prstGeom prst="rect">
            <a:avLst/>
          </a:prstGeom>
        </p:spPr>
      </p:pic>
      <p:sp>
        <p:nvSpPr>
          <p:cNvPr id="10" name="Text 4"/>
          <p:cNvSpPr/>
          <p:nvPr/>
        </p:nvSpPr>
        <p:spPr>
          <a:xfrm>
            <a:off x="604837" y="5022175"/>
            <a:ext cx="2289453" cy="269915"/>
          </a:xfrm>
          <a:prstGeom prst="rect">
            <a:avLst/>
          </a:prstGeom>
          <a:noFill/>
          <a:ln/>
        </p:spPr>
        <p:txBody>
          <a:bodyPr wrap="none" rtlCol="0" anchor="t"/>
          <a:lstStyle/>
          <a:p>
            <a:pPr marL="0" indent="0" algn="l">
              <a:lnSpc>
                <a:spcPts val="2126"/>
              </a:lnSpc>
              <a:buNone/>
            </a:pPr>
            <a:r>
              <a:rPr lang="en-US" sz="1701" dirty="0">
                <a:solidFill>
                  <a:srgbClr val="CFCBBF"/>
                </a:solidFill>
                <a:latin typeface="Prata" pitchFamily="34" charset="0"/>
                <a:ea typeface="Prata" pitchFamily="34" charset="-122"/>
                <a:cs typeface="Prata" pitchFamily="34" charset="-120"/>
              </a:rPr>
              <a:t>Sales Trend by Dealer</a:t>
            </a:r>
            <a:endParaRPr lang="en-US" sz="1701" dirty="0"/>
          </a:p>
        </p:txBody>
      </p:sp>
      <p:sp>
        <p:nvSpPr>
          <p:cNvPr id="11" name="Text 5"/>
          <p:cNvSpPr/>
          <p:nvPr/>
        </p:nvSpPr>
        <p:spPr>
          <a:xfrm>
            <a:off x="604837" y="5395674"/>
            <a:ext cx="7934325" cy="1106329"/>
          </a:xfrm>
          <a:prstGeom prst="rect">
            <a:avLst/>
          </a:prstGeom>
          <a:noFill/>
          <a:ln/>
        </p:spPr>
        <p:txBody>
          <a:bodyPr wrap="square" rtlCol="0" anchor="t"/>
          <a:lstStyle/>
          <a:p>
            <a:pPr marL="0" indent="0" algn="l">
              <a:lnSpc>
                <a:spcPts val="2177"/>
              </a:lnSpc>
              <a:buNone/>
            </a:pPr>
            <a:r>
              <a:rPr lang="en-US" sz="1361" dirty="0">
                <a:solidFill>
                  <a:srgbClr val="CFCBBF"/>
                </a:solidFill>
                <a:latin typeface="Raleway" pitchFamily="34" charset="0"/>
                <a:ea typeface="Raleway" pitchFamily="34" charset="-122"/>
                <a:cs typeface="Raleway" pitchFamily="34" charset="-120"/>
              </a:rPr>
              <a:t>Gain a comprehensive understanding of your sales performance by monitoring the Year-to-Date sales trend for each dealer or company within your network. This tabular grid provides a clear view of the top-performing dealers, allowing you to learn from their best practices and replicate their success across your entire organization.</a:t>
            </a:r>
            <a:endParaRPr lang="en-US" sz="1361" dirty="0"/>
          </a:p>
        </p:txBody>
      </p:sp>
      <p:pic>
        <p:nvPicPr>
          <p:cNvPr id="12" name="Image 4" descr="preencoded.png"/>
          <p:cNvPicPr>
            <a:picLocks noChangeAspect="1"/>
          </p:cNvPicPr>
          <p:nvPr/>
        </p:nvPicPr>
        <p:blipFill>
          <a:blip r:embed="rId7"/>
          <a:stretch>
            <a:fillRect/>
          </a:stretch>
        </p:blipFill>
        <p:spPr>
          <a:xfrm>
            <a:off x="604837" y="7020401"/>
            <a:ext cx="431959" cy="431959"/>
          </a:xfrm>
          <a:prstGeom prst="rect">
            <a:avLst/>
          </a:prstGeom>
        </p:spPr>
      </p:pic>
      <p:sp>
        <p:nvSpPr>
          <p:cNvPr id="13" name="Text 6"/>
          <p:cNvSpPr/>
          <p:nvPr/>
        </p:nvSpPr>
        <p:spPr>
          <a:xfrm>
            <a:off x="604837" y="7625120"/>
            <a:ext cx="2160270" cy="269915"/>
          </a:xfrm>
          <a:prstGeom prst="rect">
            <a:avLst/>
          </a:prstGeom>
          <a:noFill/>
          <a:ln/>
        </p:spPr>
        <p:txBody>
          <a:bodyPr wrap="none" rtlCol="0" anchor="t"/>
          <a:lstStyle/>
          <a:p>
            <a:pPr marL="0" indent="0" algn="l">
              <a:lnSpc>
                <a:spcPts val="2126"/>
              </a:lnSpc>
              <a:buNone/>
            </a:pPr>
            <a:r>
              <a:rPr lang="en-US" sz="1701" dirty="0">
                <a:solidFill>
                  <a:srgbClr val="CFCBBF"/>
                </a:solidFill>
                <a:latin typeface="Prata" pitchFamily="34" charset="0"/>
                <a:ea typeface="Prata" pitchFamily="34" charset="-122"/>
                <a:cs typeface="Prata" pitchFamily="34" charset="-120"/>
              </a:rPr>
              <a:t>Detailed Sales Data</a:t>
            </a:r>
            <a:endParaRPr lang="en-US" sz="1701" dirty="0"/>
          </a:p>
        </p:txBody>
      </p:sp>
      <p:sp>
        <p:nvSpPr>
          <p:cNvPr id="14" name="Text 7"/>
          <p:cNvSpPr/>
          <p:nvPr/>
        </p:nvSpPr>
        <p:spPr>
          <a:xfrm>
            <a:off x="604837" y="7998619"/>
            <a:ext cx="7934325" cy="1106329"/>
          </a:xfrm>
          <a:prstGeom prst="rect">
            <a:avLst/>
          </a:prstGeom>
          <a:noFill/>
          <a:ln/>
        </p:spPr>
        <p:txBody>
          <a:bodyPr wrap="square" rtlCol="0" anchor="t"/>
          <a:lstStyle/>
          <a:p>
            <a:pPr marL="0" indent="0" algn="l">
              <a:lnSpc>
                <a:spcPts val="2177"/>
              </a:lnSpc>
              <a:buNone/>
            </a:pPr>
            <a:r>
              <a:rPr lang="en-US" sz="1361" dirty="0">
                <a:solidFill>
                  <a:srgbClr val="CFCBBF"/>
                </a:solidFill>
                <a:latin typeface="Raleway" pitchFamily="34" charset="0"/>
                <a:ea typeface="Raleway" pitchFamily="34" charset="-122"/>
                <a:cs typeface="Raleway" pitchFamily="34" charset="-120"/>
              </a:rPr>
              <a:t>Access a comprehensive grid that presents all relevant information for each car sale, including model, body style, color, sales amount, dealer region, and date. This detailed view empowers you to uncover granular insights, identify patterns, and make informed decisions to optimize your sales processes and inventory management.</a:t>
            </a:r>
            <a:endParaRPr lang="en-US" sz="1361" dirty="0"/>
          </a:p>
        </p:txBody>
      </p:sp>
      <p:pic>
        <p:nvPicPr>
          <p:cNvPr id="15" name="Image 5" descr="preencoded.png">
            <a:hlinkClick r:id="rId8"/>
          </p:cNvPr>
          <p:cNvPicPr>
            <a:picLocks noChangeAspect="1"/>
          </p:cNvPicPr>
          <p:nvPr/>
        </p:nvPicPr>
        <p:blipFill>
          <a:blip r:embed="rId9"/>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091238" y="838795"/>
            <a:ext cx="7852172" cy="540068"/>
          </a:xfrm>
          <a:prstGeom prst="rect">
            <a:avLst/>
          </a:prstGeom>
          <a:noFill/>
          <a:ln/>
        </p:spPr>
        <p:txBody>
          <a:bodyPr wrap="none" rtlCol="0" anchor="t"/>
          <a:lstStyle/>
          <a:p>
            <a:pPr marL="0" indent="0">
              <a:lnSpc>
                <a:spcPts val="4253"/>
              </a:lnSpc>
              <a:buNone/>
            </a:pPr>
            <a:r>
              <a:rPr lang="en-US" sz="3402" dirty="0">
                <a:solidFill>
                  <a:srgbClr val="F2E782"/>
                </a:solidFill>
                <a:latin typeface="Prata" pitchFamily="34" charset="0"/>
                <a:ea typeface="Prata" pitchFamily="34" charset="-122"/>
                <a:cs typeface="Prata" pitchFamily="34" charset="-120"/>
              </a:rPr>
              <a:t>Driving Decisions: Actionable Insights</a:t>
            </a:r>
            <a:endParaRPr lang="en-US" sz="3402" dirty="0"/>
          </a:p>
        </p:txBody>
      </p:sp>
      <p:pic>
        <p:nvPicPr>
          <p:cNvPr id="6" name="Image 2" descr="preencoded.png"/>
          <p:cNvPicPr>
            <a:picLocks noChangeAspect="1"/>
          </p:cNvPicPr>
          <p:nvPr/>
        </p:nvPicPr>
        <p:blipFill>
          <a:blip r:embed="rId5"/>
          <a:stretch>
            <a:fillRect/>
          </a:stretch>
        </p:blipFill>
        <p:spPr>
          <a:xfrm>
            <a:off x="6091238" y="1638062"/>
            <a:ext cx="864037" cy="1825347"/>
          </a:xfrm>
          <a:prstGeom prst="rect">
            <a:avLst/>
          </a:prstGeom>
        </p:spPr>
      </p:pic>
      <p:sp>
        <p:nvSpPr>
          <p:cNvPr id="7" name="Text 2"/>
          <p:cNvSpPr/>
          <p:nvPr/>
        </p:nvSpPr>
        <p:spPr>
          <a:xfrm>
            <a:off x="7214473" y="1810822"/>
            <a:ext cx="2363986" cy="269915"/>
          </a:xfrm>
          <a:prstGeom prst="rect">
            <a:avLst/>
          </a:prstGeom>
          <a:noFill/>
          <a:ln/>
        </p:spPr>
        <p:txBody>
          <a:bodyPr wrap="none" rtlCol="0" anchor="t"/>
          <a:lstStyle/>
          <a:p>
            <a:pPr marL="0" indent="0" algn="l">
              <a:lnSpc>
                <a:spcPts val="2126"/>
              </a:lnSpc>
              <a:buNone/>
            </a:pPr>
            <a:r>
              <a:rPr lang="en-US" sz="1701" dirty="0">
                <a:solidFill>
                  <a:srgbClr val="CFCBBF"/>
                </a:solidFill>
                <a:latin typeface="Prata" pitchFamily="34" charset="0"/>
                <a:ea typeface="Prata" pitchFamily="34" charset="-122"/>
                <a:cs typeface="Prata" pitchFamily="34" charset="-120"/>
              </a:rPr>
              <a:t>Data-Driven Decisions</a:t>
            </a:r>
            <a:endParaRPr lang="en-US" sz="1701" dirty="0"/>
          </a:p>
        </p:txBody>
      </p:sp>
      <p:sp>
        <p:nvSpPr>
          <p:cNvPr id="8" name="Text 3"/>
          <p:cNvSpPr/>
          <p:nvPr/>
        </p:nvSpPr>
        <p:spPr>
          <a:xfrm>
            <a:off x="7214473" y="2184321"/>
            <a:ext cx="6811089" cy="1106329"/>
          </a:xfrm>
          <a:prstGeom prst="rect">
            <a:avLst/>
          </a:prstGeom>
          <a:noFill/>
          <a:ln/>
        </p:spPr>
        <p:txBody>
          <a:bodyPr wrap="square" rtlCol="0" anchor="t"/>
          <a:lstStyle/>
          <a:p>
            <a:pPr marL="0" indent="0" algn="l">
              <a:lnSpc>
                <a:spcPts val="2177"/>
              </a:lnSpc>
              <a:buNone/>
            </a:pPr>
            <a:r>
              <a:rPr lang="en-US" sz="1361" dirty="0">
                <a:solidFill>
                  <a:srgbClr val="CFCBBF"/>
                </a:solidFill>
                <a:latin typeface="Raleway" pitchFamily="34" charset="0"/>
                <a:ea typeface="Raleway" pitchFamily="34" charset="-122"/>
                <a:cs typeface="Raleway" pitchFamily="34" charset="-120"/>
              </a:rPr>
              <a:t>The Car Sales Dashboard equips you with a powerful suite of visualizations and KPIs, enabling you to make informed, data-driven decisions that drive your business forward. Leverage these insights to identify growth opportunities, optimize pricing and inventory, and elevate your sales strategies.</a:t>
            </a:r>
            <a:endParaRPr lang="en-US" sz="1361" dirty="0"/>
          </a:p>
        </p:txBody>
      </p:sp>
      <p:pic>
        <p:nvPicPr>
          <p:cNvPr id="9" name="Image 3" descr="preencoded.png"/>
          <p:cNvPicPr>
            <a:picLocks noChangeAspect="1"/>
          </p:cNvPicPr>
          <p:nvPr/>
        </p:nvPicPr>
        <p:blipFill>
          <a:blip r:embed="rId6"/>
          <a:stretch>
            <a:fillRect/>
          </a:stretch>
        </p:blipFill>
        <p:spPr>
          <a:xfrm>
            <a:off x="6091238" y="3463409"/>
            <a:ext cx="864037" cy="1825347"/>
          </a:xfrm>
          <a:prstGeom prst="rect">
            <a:avLst/>
          </a:prstGeom>
        </p:spPr>
      </p:pic>
      <p:sp>
        <p:nvSpPr>
          <p:cNvPr id="10" name="Text 4"/>
          <p:cNvSpPr/>
          <p:nvPr/>
        </p:nvSpPr>
        <p:spPr>
          <a:xfrm>
            <a:off x="7214473" y="3636169"/>
            <a:ext cx="2160270" cy="269915"/>
          </a:xfrm>
          <a:prstGeom prst="rect">
            <a:avLst/>
          </a:prstGeom>
          <a:noFill/>
          <a:ln/>
        </p:spPr>
        <p:txBody>
          <a:bodyPr wrap="none" rtlCol="0" anchor="t"/>
          <a:lstStyle/>
          <a:p>
            <a:pPr marL="0" indent="0" algn="l">
              <a:lnSpc>
                <a:spcPts val="2126"/>
              </a:lnSpc>
              <a:buNone/>
            </a:pPr>
            <a:r>
              <a:rPr lang="en-US" sz="1701" dirty="0">
                <a:solidFill>
                  <a:srgbClr val="CFCBBF"/>
                </a:solidFill>
                <a:latin typeface="Prata" pitchFamily="34" charset="0"/>
                <a:ea typeface="Prata" pitchFamily="34" charset="-122"/>
                <a:cs typeface="Prata" pitchFamily="34" charset="-120"/>
              </a:rPr>
              <a:t>Informed Strategies</a:t>
            </a:r>
            <a:endParaRPr lang="en-US" sz="1701" dirty="0"/>
          </a:p>
        </p:txBody>
      </p:sp>
      <p:sp>
        <p:nvSpPr>
          <p:cNvPr id="11" name="Text 5"/>
          <p:cNvSpPr/>
          <p:nvPr/>
        </p:nvSpPr>
        <p:spPr>
          <a:xfrm>
            <a:off x="7214473" y="4009668"/>
            <a:ext cx="6811089" cy="1106329"/>
          </a:xfrm>
          <a:prstGeom prst="rect">
            <a:avLst/>
          </a:prstGeom>
          <a:noFill/>
          <a:ln/>
        </p:spPr>
        <p:txBody>
          <a:bodyPr wrap="square" rtlCol="0" anchor="t"/>
          <a:lstStyle/>
          <a:p>
            <a:pPr marL="0" indent="0" algn="l">
              <a:lnSpc>
                <a:spcPts val="2177"/>
              </a:lnSpc>
              <a:buNone/>
            </a:pPr>
            <a:r>
              <a:rPr lang="en-US" sz="1361" dirty="0">
                <a:solidFill>
                  <a:srgbClr val="CFCBBF"/>
                </a:solidFill>
                <a:latin typeface="Raleway" pitchFamily="34" charset="0"/>
                <a:ea typeface="Raleway" pitchFamily="34" charset="-122"/>
                <a:cs typeface="Raleway" pitchFamily="34" charset="-120"/>
              </a:rPr>
              <a:t>By monitoring key performance indicators and visualizing sales trends, you can gain a deep understanding of your customers' preferences, market dynamics, and your dealership's competitive edge. Armed with these insights, you can develop tailored strategies to capitalize on emerging opportunities and outpace your competition.</a:t>
            </a:r>
            <a:endParaRPr lang="en-US" sz="1361" dirty="0"/>
          </a:p>
        </p:txBody>
      </p:sp>
      <p:pic>
        <p:nvPicPr>
          <p:cNvPr id="12" name="Image 4" descr="preencoded.png"/>
          <p:cNvPicPr>
            <a:picLocks noChangeAspect="1"/>
          </p:cNvPicPr>
          <p:nvPr/>
        </p:nvPicPr>
        <p:blipFill>
          <a:blip r:embed="rId7"/>
          <a:stretch>
            <a:fillRect/>
          </a:stretch>
        </p:blipFill>
        <p:spPr>
          <a:xfrm>
            <a:off x="6091238" y="5288756"/>
            <a:ext cx="864037" cy="2101929"/>
          </a:xfrm>
          <a:prstGeom prst="rect">
            <a:avLst/>
          </a:prstGeom>
        </p:spPr>
      </p:pic>
      <p:sp>
        <p:nvSpPr>
          <p:cNvPr id="13" name="Text 6"/>
          <p:cNvSpPr/>
          <p:nvPr/>
        </p:nvSpPr>
        <p:spPr>
          <a:xfrm>
            <a:off x="7214473" y="5461516"/>
            <a:ext cx="2670810" cy="269915"/>
          </a:xfrm>
          <a:prstGeom prst="rect">
            <a:avLst/>
          </a:prstGeom>
          <a:noFill/>
          <a:ln/>
        </p:spPr>
        <p:txBody>
          <a:bodyPr wrap="none" rtlCol="0" anchor="t"/>
          <a:lstStyle/>
          <a:p>
            <a:pPr marL="0" indent="0" algn="l">
              <a:lnSpc>
                <a:spcPts val="2126"/>
              </a:lnSpc>
              <a:buNone/>
            </a:pPr>
            <a:r>
              <a:rPr lang="en-US" sz="1701" dirty="0">
                <a:solidFill>
                  <a:srgbClr val="CFCBBF"/>
                </a:solidFill>
                <a:latin typeface="Prata" pitchFamily="34" charset="0"/>
                <a:ea typeface="Prata" pitchFamily="34" charset="-122"/>
                <a:cs typeface="Prata" pitchFamily="34" charset="-120"/>
              </a:rPr>
              <a:t>Continuous Improvement</a:t>
            </a:r>
            <a:endParaRPr lang="en-US" sz="1701" dirty="0"/>
          </a:p>
        </p:txBody>
      </p:sp>
      <p:sp>
        <p:nvSpPr>
          <p:cNvPr id="14" name="Text 7"/>
          <p:cNvSpPr/>
          <p:nvPr/>
        </p:nvSpPr>
        <p:spPr>
          <a:xfrm>
            <a:off x="7214473" y="5835015"/>
            <a:ext cx="6811089" cy="1382911"/>
          </a:xfrm>
          <a:prstGeom prst="rect">
            <a:avLst/>
          </a:prstGeom>
          <a:noFill/>
          <a:ln/>
        </p:spPr>
        <p:txBody>
          <a:bodyPr wrap="square" rtlCol="0" anchor="t"/>
          <a:lstStyle/>
          <a:p>
            <a:pPr marL="0" indent="0" algn="l">
              <a:lnSpc>
                <a:spcPts val="2177"/>
              </a:lnSpc>
              <a:buNone/>
            </a:pPr>
            <a:r>
              <a:rPr lang="en-US" sz="1361" dirty="0">
                <a:solidFill>
                  <a:srgbClr val="CFCBBF"/>
                </a:solidFill>
                <a:latin typeface="Raleway" pitchFamily="34" charset="0"/>
                <a:ea typeface="Raleway" pitchFamily="34" charset="-122"/>
                <a:cs typeface="Raleway" pitchFamily="34" charset="-120"/>
              </a:rPr>
              <a:t>The Car Sales Dashboard is designed to be a dynamic and evolving tool, adapting to your changing business needs. Regularly reviewing and refining the dashboard's metrics and visualizations will empower you to continuously optimize your sales operations, ensuring your dealership remains agile, responsive, and ahead of the curve.</a:t>
            </a:r>
            <a:endParaRPr lang="en-US" sz="1361" dirty="0"/>
          </a:p>
        </p:txBody>
      </p:sp>
      <p:pic>
        <p:nvPicPr>
          <p:cNvPr id="15" name="Image 5" descr="preencoded.png">
            <a:hlinkClick r:id="rId8"/>
          </p:cNvPr>
          <p:cNvPicPr>
            <a:picLocks noChangeAspect="1"/>
          </p:cNvPicPr>
          <p:nvPr/>
        </p:nvPicPr>
        <p:blipFill>
          <a:blip r:embed="rId9"/>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04837" y="911662"/>
            <a:ext cx="6583918" cy="540068"/>
          </a:xfrm>
          <a:prstGeom prst="rect">
            <a:avLst/>
          </a:prstGeom>
          <a:noFill/>
          <a:ln/>
        </p:spPr>
        <p:txBody>
          <a:bodyPr wrap="none" rtlCol="0" anchor="t"/>
          <a:lstStyle/>
          <a:p>
            <a:pPr marL="0" indent="0">
              <a:lnSpc>
                <a:spcPts val="4253"/>
              </a:lnSpc>
              <a:buNone/>
            </a:pPr>
            <a:r>
              <a:rPr lang="en-US" sz="3402" dirty="0">
                <a:solidFill>
                  <a:srgbClr val="F2E782"/>
                </a:solidFill>
                <a:latin typeface="Prata" pitchFamily="34" charset="0"/>
                <a:ea typeface="Prata" pitchFamily="34" charset="-122"/>
                <a:cs typeface="Prata" pitchFamily="34" charset="-120"/>
              </a:rPr>
              <a:t>Unleash the Power of Data</a:t>
            </a:r>
            <a:endParaRPr lang="en-US" sz="3402" dirty="0"/>
          </a:p>
        </p:txBody>
      </p:sp>
      <p:sp>
        <p:nvSpPr>
          <p:cNvPr id="6" name="Shape 2"/>
          <p:cNvSpPr/>
          <p:nvPr/>
        </p:nvSpPr>
        <p:spPr>
          <a:xfrm>
            <a:off x="604837" y="1710928"/>
            <a:ext cx="7934325" cy="1272183"/>
          </a:xfrm>
          <a:prstGeom prst="roundRect">
            <a:avLst>
              <a:gd name="adj" fmla="val 2038"/>
            </a:avLst>
          </a:prstGeom>
          <a:solidFill>
            <a:srgbClr val="3A3B3C"/>
          </a:solidFill>
          <a:ln/>
        </p:spPr>
      </p:sp>
      <p:sp>
        <p:nvSpPr>
          <p:cNvPr id="7" name="Text 3"/>
          <p:cNvSpPr/>
          <p:nvPr/>
        </p:nvSpPr>
        <p:spPr>
          <a:xfrm>
            <a:off x="777597" y="1883688"/>
            <a:ext cx="2496979" cy="269915"/>
          </a:xfrm>
          <a:prstGeom prst="rect">
            <a:avLst/>
          </a:prstGeom>
          <a:noFill/>
          <a:ln/>
        </p:spPr>
        <p:txBody>
          <a:bodyPr wrap="none" rtlCol="0" anchor="t"/>
          <a:lstStyle/>
          <a:p>
            <a:pPr marL="0" indent="0">
              <a:lnSpc>
                <a:spcPts val="2126"/>
              </a:lnSpc>
              <a:buNone/>
            </a:pPr>
            <a:r>
              <a:rPr lang="en-US" sz="1701" dirty="0">
                <a:solidFill>
                  <a:srgbClr val="CFCBBF"/>
                </a:solidFill>
                <a:latin typeface="Prata" pitchFamily="34" charset="0"/>
                <a:ea typeface="Prata" pitchFamily="34" charset="-122"/>
                <a:cs typeface="Prata" pitchFamily="34" charset="-120"/>
              </a:rPr>
              <a:t>Comprehensive Insights</a:t>
            </a:r>
            <a:endParaRPr lang="en-US" sz="1701" dirty="0"/>
          </a:p>
        </p:txBody>
      </p:sp>
      <p:sp>
        <p:nvSpPr>
          <p:cNvPr id="8" name="Text 4"/>
          <p:cNvSpPr/>
          <p:nvPr/>
        </p:nvSpPr>
        <p:spPr>
          <a:xfrm>
            <a:off x="777597" y="2257187"/>
            <a:ext cx="7588806" cy="553164"/>
          </a:xfrm>
          <a:prstGeom prst="rect">
            <a:avLst/>
          </a:prstGeom>
          <a:noFill/>
          <a:ln/>
        </p:spPr>
        <p:txBody>
          <a:bodyPr wrap="square" rtlCol="0" anchor="t"/>
          <a:lstStyle/>
          <a:p>
            <a:pPr marL="0" indent="0">
              <a:lnSpc>
                <a:spcPts val="2177"/>
              </a:lnSpc>
              <a:buNone/>
            </a:pPr>
            <a:r>
              <a:rPr lang="en-US" sz="1361" dirty="0">
                <a:solidFill>
                  <a:srgbClr val="CFCBBF"/>
                </a:solidFill>
                <a:latin typeface="Raleway" pitchFamily="34" charset="0"/>
                <a:ea typeface="Raleway" pitchFamily="34" charset="-122"/>
                <a:cs typeface="Raleway" pitchFamily="34" charset="-120"/>
              </a:rPr>
              <a:t>This Car Sales Dashboard provides a holistic view of  dealership's sales performance, empowering you to make informed decisions and drive strategic growth.</a:t>
            </a:r>
            <a:endParaRPr lang="en-US" sz="1361" dirty="0"/>
          </a:p>
        </p:txBody>
      </p:sp>
      <p:sp>
        <p:nvSpPr>
          <p:cNvPr id="9" name="Shape 5"/>
          <p:cNvSpPr/>
          <p:nvPr/>
        </p:nvSpPr>
        <p:spPr>
          <a:xfrm>
            <a:off x="604837" y="3155871"/>
            <a:ext cx="7934325" cy="1272183"/>
          </a:xfrm>
          <a:prstGeom prst="roundRect">
            <a:avLst>
              <a:gd name="adj" fmla="val 2038"/>
            </a:avLst>
          </a:prstGeom>
          <a:solidFill>
            <a:srgbClr val="3A3B3C"/>
          </a:solidFill>
          <a:ln/>
        </p:spPr>
      </p:sp>
      <p:sp>
        <p:nvSpPr>
          <p:cNvPr id="10" name="Text 6"/>
          <p:cNvSpPr/>
          <p:nvPr/>
        </p:nvSpPr>
        <p:spPr>
          <a:xfrm>
            <a:off x="777597" y="3328630"/>
            <a:ext cx="2160270" cy="269915"/>
          </a:xfrm>
          <a:prstGeom prst="rect">
            <a:avLst/>
          </a:prstGeom>
          <a:noFill/>
          <a:ln/>
        </p:spPr>
        <p:txBody>
          <a:bodyPr wrap="none" rtlCol="0" anchor="t"/>
          <a:lstStyle/>
          <a:p>
            <a:pPr marL="0" indent="0">
              <a:lnSpc>
                <a:spcPts val="2126"/>
              </a:lnSpc>
              <a:buNone/>
            </a:pPr>
            <a:r>
              <a:rPr lang="en-US" sz="1701" dirty="0">
                <a:solidFill>
                  <a:srgbClr val="CFCBBF"/>
                </a:solidFill>
                <a:latin typeface="Prata" pitchFamily="34" charset="0"/>
                <a:ea typeface="Prata" pitchFamily="34" charset="-122"/>
                <a:cs typeface="Prata" pitchFamily="34" charset="-120"/>
              </a:rPr>
              <a:t>Actionable Analytics</a:t>
            </a:r>
            <a:endParaRPr lang="en-US" sz="1701" dirty="0"/>
          </a:p>
        </p:txBody>
      </p:sp>
      <p:sp>
        <p:nvSpPr>
          <p:cNvPr id="11" name="Text 7"/>
          <p:cNvSpPr/>
          <p:nvPr/>
        </p:nvSpPr>
        <p:spPr>
          <a:xfrm>
            <a:off x="777597" y="3702129"/>
            <a:ext cx="7588806" cy="553164"/>
          </a:xfrm>
          <a:prstGeom prst="rect">
            <a:avLst/>
          </a:prstGeom>
          <a:noFill/>
          <a:ln/>
        </p:spPr>
        <p:txBody>
          <a:bodyPr wrap="square" rtlCol="0" anchor="t"/>
          <a:lstStyle/>
          <a:p>
            <a:pPr marL="0" indent="0">
              <a:lnSpc>
                <a:spcPts val="2177"/>
              </a:lnSpc>
              <a:buNone/>
            </a:pPr>
            <a:r>
              <a:rPr lang="en-US" sz="1361" dirty="0">
                <a:solidFill>
                  <a:srgbClr val="CFCBBF"/>
                </a:solidFill>
                <a:latin typeface="Raleway" pitchFamily="34" charset="0"/>
                <a:ea typeface="Raleway" pitchFamily="34" charset="-122"/>
                <a:cs typeface="Raleway" pitchFamily="34" charset="-120"/>
              </a:rPr>
              <a:t>Leverage the dashboard's dynamic visualizations and KPIs to uncover hidden trends, identify opportunities, and optimize your sales strategies for maximum impact.</a:t>
            </a:r>
            <a:endParaRPr lang="en-US" sz="1361" dirty="0"/>
          </a:p>
        </p:txBody>
      </p:sp>
      <p:sp>
        <p:nvSpPr>
          <p:cNvPr id="12" name="Shape 8"/>
          <p:cNvSpPr/>
          <p:nvPr/>
        </p:nvSpPr>
        <p:spPr>
          <a:xfrm>
            <a:off x="604837" y="4600813"/>
            <a:ext cx="7934325" cy="1272183"/>
          </a:xfrm>
          <a:prstGeom prst="roundRect">
            <a:avLst>
              <a:gd name="adj" fmla="val 2038"/>
            </a:avLst>
          </a:prstGeom>
          <a:solidFill>
            <a:srgbClr val="3A3B3C"/>
          </a:solidFill>
          <a:ln/>
        </p:spPr>
      </p:sp>
      <p:sp>
        <p:nvSpPr>
          <p:cNvPr id="13" name="Text 9"/>
          <p:cNvSpPr/>
          <p:nvPr/>
        </p:nvSpPr>
        <p:spPr>
          <a:xfrm>
            <a:off x="777597" y="4773573"/>
            <a:ext cx="2160270" cy="269915"/>
          </a:xfrm>
          <a:prstGeom prst="rect">
            <a:avLst/>
          </a:prstGeom>
          <a:noFill/>
          <a:ln/>
        </p:spPr>
        <p:txBody>
          <a:bodyPr wrap="none" rtlCol="0" anchor="t"/>
          <a:lstStyle/>
          <a:p>
            <a:pPr marL="0" indent="0">
              <a:lnSpc>
                <a:spcPts val="2126"/>
              </a:lnSpc>
              <a:buNone/>
            </a:pPr>
            <a:r>
              <a:rPr lang="en-US" sz="1701" dirty="0">
                <a:solidFill>
                  <a:srgbClr val="CFCBBF"/>
                </a:solidFill>
                <a:latin typeface="Prata" pitchFamily="34" charset="0"/>
                <a:ea typeface="Prata" pitchFamily="34" charset="-122"/>
                <a:cs typeface="Prata" pitchFamily="34" charset="-120"/>
              </a:rPr>
              <a:t>Competitive Edge</a:t>
            </a:r>
            <a:endParaRPr lang="en-US" sz="1701" dirty="0"/>
          </a:p>
        </p:txBody>
      </p:sp>
      <p:sp>
        <p:nvSpPr>
          <p:cNvPr id="14" name="Text 10"/>
          <p:cNvSpPr/>
          <p:nvPr/>
        </p:nvSpPr>
        <p:spPr>
          <a:xfrm>
            <a:off x="777597" y="5147072"/>
            <a:ext cx="7588806" cy="553164"/>
          </a:xfrm>
          <a:prstGeom prst="rect">
            <a:avLst/>
          </a:prstGeom>
          <a:noFill/>
          <a:ln/>
        </p:spPr>
        <p:txBody>
          <a:bodyPr wrap="square" rtlCol="0" anchor="t"/>
          <a:lstStyle/>
          <a:p>
            <a:pPr marL="0" indent="0">
              <a:lnSpc>
                <a:spcPts val="2177"/>
              </a:lnSpc>
              <a:buNone/>
            </a:pPr>
            <a:r>
              <a:rPr lang="en-US" sz="1361" dirty="0">
                <a:solidFill>
                  <a:srgbClr val="CFCBBF"/>
                </a:solidFill>
                <a:latin typeface="Raleway" pitchFamily="34" charset="0"/>
                <a:ea typeface="Raleway" pitchFamily="34" charset="-122"/>
                <a:cs typeface="Raleway" pitchFamily="34" charset="-120"/>
              </a:rPr>
              <a:t>Stay ahead of the curve by leveraging the insights from the Car Sales Dashboard to outmaneuver your competitors and deliver exceptional customer experiences.</a:t>
            </a:r>
            <a:endParaRPr lang="en-US" sz="1361" dirty="0"/>
          </a:p>
        </p:txBody>
      </p:sp>
      <p:sp>
        <p:nvSpPr>
          <p:cNvPr id="15" name="Shape 11"/>
          <p:cNvSpPr/>
          <p:nvPr/>
        </p:nvSpPr>
        <p:spPr>
          <a:xfrm>
            <a:off x="604837" y="6045756"/>
            <a:ext cx="7934325" cy="1272183"/>
          </a:xfrm>
          <a:prstGeom prst="roundRect">
            <a:avLst>
              <a:gd name="adj" fmla="val 2038"/>
            </a:avLst>
          </a:prstGeom>
          <a:solidFill>
            <a:srgbClr val="3A3B3C"/>
          </a:solidFill>
          <a:ln/>
        </p:spPr>
      </p:sp>
      <p:sp>
        <p:nvSpPr>
          <p:cNvPr id="16" name="Text 12"/>
          <p:cNvSpPr/>
          <p:nvPr/>
        </p:nvSpPr>
        <p:spPr>
          <a:xfrm>
            <a:off x="777597" y="6218515"/>
            <a:ext cx="2670810" cy="269915"/>
          </a:xfrm>
          <a:prstGeom prst="rect">
            <a:avLst/>
          </a:prstGeom>
          <a:noFill/>
          <a:ln/>
        </p:spPr>
        <p:txBody>
          <a:bodyPr wrap="none" rtlCol="0" anchor="t"/>
          <a:lstStyle/>
          <a:p>
            <a:pPr marL="0" indent="0">
              <a:lnSpc>
                <a:spcPts val="2126"/>
              </a:lnSpc>
              <a:buNone/>
            </a:pPr>
            <a:r>
              <a:rPr lang="en-US" sz="1701" dirty="0">
                <a:solidFill>
                  <a:srgbClr val="CFCBBF"/>
                </a:solidFill>
                <a:latin typeface="Prata" pitchFamily="34" charset="0"/>
                <a:ea typeface="Prata" pitchFamily="34" charset="-122"/>
                <a:cs typeface="Prata" pitchFamily="34" charset="-120"/>
              </a:rPr>
              <a:t>Continuous Improvement</a:t>
            </a:r>
            <a:endParaRPr lang="en-US" sz="1701" dirty="0"/>
          </a:p>
        </p:txBody>
      </p:sp>
      <p:sp>
        <p:nvSpPr>
          <p:cNvPr id="17" name="Text 13"/>
          <p:cNvSpPr/>
          <p:nvPr/>
        </p:nvSpPr>
        <p:spPr>
          <a:xfrm>
            <a:off x="777597" y="6592014"/>
            <a:ext cx="7588806" cy="553164"/>
          </a:xfrm>
          <a:prstGeom prst="rect">
            <a:avLst/>
          </a:prstGeom>
          <a:noFill/>
          <a:ln/>
        </p:spPr>
        <p:txBody>
          <a:bodyPr wrap="square" rtlCol="0" anchor="t"/>
          <a:lstStyle/>
          <a:p>
            <a:pPr marL="0" indent="0">
              <a:lnSpc>
                <a:spcPts val="2177"/>
              </a:lnSpc>
              <a:buNone/>
            </a:pPr>
            <a:r>
              <a:rPr lang="en-US" sz="1361" dirty="0">
                <a:solidFill>
                  <a:srgbClr val="CFCBBF"/>
                </a:solidFill>
                <a:latin typeface="Raleway" pitchFamily="34" charset="0"/>
                <a:ea typeface="Raleway" pitchFamily="34" charset="-122"/>
                <a:cs typeface="Raleway" pitchFamily="34" charset="-120"/>
              </a:rPr>
              <a:t>Regularly refine and evolve the dashboard to ensure it remains a valuable tool that adapts to your changing business needs and market dynamics.</a:t>
            </a:r>
            <a:endParaRPr lang="en-US" sz="1361" dirty="0"/>
          </a:p>
        </p:txBody>
      </p:sp>
      <p:pic>
        <p:nvPicPr>
          <p:cNvPr id="18"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1020</Words>
  <Application>Microsoft Office PowerPoint</Application>
  <PresentationFormat>Custom</PresentationFormat>
  <Paragraphs>71</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Prata</vt:lpstr>
      <vt:lpstr>Raleway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nirmal sharma</cp:lastModifiedBy>
  <cp:revision>2</cp:revision>
  <dcterms:created xsi:type="dcterms:W3CDTF">2024-08-12T12:23:32Z</dcterms:created>
  <dcterms:modified xsi:type="dcterms:W3CDTF">2024-08-12T12:26:30Z</dcterms:modified>
</cp:coreProperties>
</file>